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6"/>
  </p:notesMasterIdLst>
  <p:sldIdLst>
    <p:sldId id="258" r:id="rId2"/>
    <p:sldId id="267" r:id="rId3"/>
    <p:sldId id="257" r:id="rId4"/>
    <p:sldId id="268" r:id="rId5"/>
    <p:sldId id="269" r:id="rId6"/>
    <p:sldId id="259" r:id="rId7"/>
    <p:sldId id="272" r:id="rId8"/>
    <p:sldId id="270" r:id="rId9"/>
    <p:sldId id="271" r:id="rId10"/>
    <p:sldId id="260" r:id="rId11"/>
    <p:sldId id="261" r:id="rId12"/>
    <p:sldId id="273" r:id="rId13"/>
    <p:sldId id="274" r:id="rId14"/>
    <p:sldId id="262" r:id="rId15"/>
    <p:sldId id="275" r:id="rId16"/>
    <p:sldId id="276" r:id="rId17"/>
    <p:sldId id="263" r:id="rId18"/>
    <p:sldId id="265" r:id="rId19"/>
    <p:sldId id="288" r:id="rId20"/>
    <p:sldId id="266" r:id="rId21"/>
    <p:sldId id="277" r:id="rId22"/>
    <p:sldId id="289" r:id="rId23"/>
    <p:sldId id="290" r:id="rId24"/>
    <p:sldId id="278" r:id="rId25"/>
    <p:sldId id="279" r:id="rId26"/>
    <p:sldId id="291" r:id="rId27"/>
    <p:sldId id="280" r:id="rId28"/>
    <p:sldId id="281" r:id="rId29"/>
    <p:sldId id="282" r:id="rId30"/>
    <p:sldId id="283" r:id="rId31"/>
    <p:sldId id="284" r:id="rId32"/>
    <p:sldId id="285" r:id="rId33"/>
    <p:sldId id="286"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8A67E"/>
    <a:srgbClr val="548235"/>
    <a:srgbClr val="D9D9D9"/>
    <a:srgbClr val="BFBFBF"/>
    <a:srgbClr val="00206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21" autoAdjust="0"/>
    <p:restoredTop sz="82387"/>
  </p:normalViewPr>
  <p:slideViewPr>
    <p:cSldViewPr snapToGrid="0">
      <p:cViewPr varScale="1">
        <p:scale>
          <a:sx n="97" d="100"/>
          <a:sy n="97" d="100"/>
        </p:scale>
        <p:origin x="13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68737-3E29-4944-B75E-30BDD493E00B}" type="datetimeFigureOut">
              <a:rPr lang="en-US"/>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CA472-7F2E-4E76-B936-E2F0FA71052E}" type="slidenum">
              <a:rPr lang="en-US"/>
              <a:t>‹#›</a:t>
            </a:fld>
            <a:endParaRPr lang="en-US"/>
          </a:p>
        </p:txBody>
      </p:sp>
    </p:spTree>
    <p:extLst>
      <p:ext uri="{BB962C8B-B14F-4D97-AF65-F5344CB8AC3E}">
        <p14:creationId xmlns:p14="http://schemas.microsoft.com/office/powerpoint/2010/main" val="69749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snowflake.com/en/user-guide/tables-clustering-keys.html#recluster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snowflake.com/en/user-guide/tables-auto-recluster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snowflake.com/en/user-guide/object-clon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snowflake.com/en/sql-reference/sql/alter-materialized-view.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ocs.snowflake.com/en/sql-reference/constructs/limit.html" TargetMode="External"/><Relationship Id="rId3" Type="http://schemas.openxmlformats.org/officeDocument/2006/relationships/hyperlink" Target="https://docs.snowflake.com/en/sql-reference/operators-subquery.html" TargetMode="External"/><Relationship Id="rId7" Type="http://schemas.openxmlformats.org/officeDocument/2006/relationships/hyperlink" Target="https://docs.snowflake.com/en/sql-reference/constructs/having.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snowflake.com/en/sql-reference/constructs/where.html" TargetMode="External"/><Relationship Id="rId5" Type="http://schemas.openxmlformats.org/officeDocument/2006/relationships/hyperlink" Target="https://docs.snowflake.com/en/sql-reference/constructs/group-by.html" TargetMode="External"/><Relationship Id="rId4" Type="http://schemas.openxmlformats.org/officeDocument/2006/relationships/hyperlink" Target="https://docs.snowflake.com/en/sql-reference/sql/select.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clustering metadata is collected and recorded for each micro-partition created during the process. Snowflake then leverages this clustering information to avoid unnecessary scanning of micro-partitions during querying, significantly accelerating the performance of queries that reference these columns.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table consists of 24 rows stored across 4 micro-partitions, with the rows divided equally between each micro-partition. Within each micro-partition, the data is sorted and stored by column, which enables Snowflake to perform the following actions for queries on the table:</a:t>
            </a:r>
          </a:p>
          <a:p>
            <a:r>
              <a:rPr lang="en-US" sz="1200" b="0" i="0" kern="1200" dirty="0">
                <a:solidFill>
                  <a:schemeClr val="tx1"/>
                </a:solidFill>
                <a:effectLst/>
                <a:latin typeface="+mn-lt"/>
                <a:ea typeface="+mn-ea"/>
                <a:cs typeface="+mn-cs"/>
              </a:rPr>
              <a:t>	First, prune micro-partitions that are not needed for the query.</a:t>
            </a:r>
          </a:p>
          <a:p>
            <a:r>
              <a:rPr lang="en-US" sz="1200" b="0" i="0" kern="1200" dirty="0">
                <a:solidFill>
                  <a:schemeClr val="tx1"/>
                </a:solidFill>
                <a:effectLst/>
                <a:latin typeface="+mn-lt"/>
                <a:ea typeface="+mn-ea"/>
                <a:cs typeface="+mn-cs"/>
              </a:rPr>
              <a:t>	Then, prune by column within the remaining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that this diagram is intended only as a small-scale conceptual representation of the data clustering that Snowflake utilizes in micro-partitions. A typical Snowflake table may consist of thousands, even millions, of micro-partitions.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11</a:t>
            </a:fld>
            <a:endParaRPr lang="en-US"/>
          </a:p>
        </p:txBody>
      </p:sp>
    </p:spTree>
    <p:extLst>
      <p:ext uri="{BB962C8B-B14F-4D97-AF65-F5344CB8AC3E}">
        <p14:creationId xmlns:p14="http://schemas.microsoft.com/office/powerpoint/2010/main" val="183203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12</a:t>
            </a:fld>
            <a:endParaRPr lang="en-US"/>
          </a:p>
        </p:txBody>
      </p:sp>
    </p:spTree>
    <p:extLst>
      <p:ext uri="{BB962C8B-B14F-4D97-AF65-F5344CB8AC3E}">
        <p14:creationId xmlns:p14="http://schemas.microsoft.com/office/powerpoint/2010/main" val="4026191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diagram provides a conceptual example of a table consisting of five micro-partitions with values ranging from A to Z, and illustrates how overlap affects clustering depth: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this diagram illustrates:</a:t>
            </a:r>
          </a:p>
          <a:p>
            <a:r>
              <a:rPr lang="en-US" sz="1200" b="0" i="0" kern="1200" dirty="0">
                <a:solidFill>
                  <a:schemeClr val="tx1"/>
                </a:solidFill>
                <a:effectLst/>
                <a:latin typeface="+mn-lt"/>
                <a:ea typeface="+mn-ea"/>
                <a:cs typeface="+mn-cs"/>
              </a:rPr>
              <a:t>1. At the beginning, the range of values in all the micro-partitions overlap.</a:t>
            </a:r>
          </a:p>
          <a:p>
            <a:r>
              <a:rPr lang="en-US" sz="1200" b="0" i="0" kern="1200" dirty="0">
                <a:solidFill>
                  <a:schemeClr val="tx1"/>
                </a:solidFill>
                <a:effectLst/>
                <a:latin typeface="+mn-lt"/>
                <a:ea typeface="+mn-ea"/>
                <a:cs typeface="+mn-cs"/>
              </a:rPr>
              <a:t>2. As the number of overlapping micro-partitions decreases, the overlap depth decreases.</a:t>
            </a:r>
          </a:p>
          <a:p>
            <a:r>
              <a:rPr lang="en-US" sz="1200" b="0" i="0" kern="1200" dirty="0">
                <a:solidFill>
                  <a:schemeClr val="tx1"/>
                </a:solidFill>
                <a:effectLst/>
                <a:latin typeface="+mn-lt"/>
                <a:ea typeface="+mn-ea"/>
                <a:cs typeface="+mn-cs"/>
              </a:rPr>
              <a:t>3. When there is no overlap in the range of values across all micro-partitions, the micro-partitions are considered to be in a </a:t>
            </a:r>
            <a:r>
              <a:rPr lang="en-US" sz="1200" b="0" i="1" kern="1200" dirty="0">
                <a:solidFill>
                  <a:schemeClr val="tx1"/>
                </a:solidFill>
                <a:effectLst/>
                <a:latin typeface="+mn-lt"/>
                <a:ea typeface="+mn-ea"/>
                <a:cs typeface="+mn-cs"/>
              </a:rPr>
              <a:t>constant state</a:t>
            </a:r>
            <a:r>
              <a:rPr lang="en-US" sz="1200" b="0" i="0" kern="1200" dirty="0">
                <a:solidFill>
                  <a:schemeClr val="tx1"/>
                </a:solidFill>
                <a:effectLst/>
                <a:latin typeface="+mn-lt"/>
                <a:ea typeface="+mn-ea"/>
                <a:cs typeface="+mn-cs"/>
              </a:rPr>
              <a:t> (i.e. they cannot be improved by clustering).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diagram is not intended to represent an actual table. In an actual table, with data contained in a large numbers of micro-partitions, reaching a constant state across all micro-partitions is neither likely nor required to improve query performance.</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13</a:t>
            </a:fld>
            <a:endParaRPr lang="en-US"/>
          </a:p>
        </p:txBody>
      </p:sp>
    </p:spTree>
    <p:extLst>
      <p:ext uri="{BB962C8B-B14F-4D97-AF65-F5344CB8AC3E}">
        <p14:creationId xmlns:p14="http://schemas.microsoft.com/office/powerpoint/2010/main" val="1832613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pseudo-example, Snowflake is likely to sort the values in either my_materialized_view.col1 or my_table.col1. For example, if the values in my_table.col1 are sorted, then as the materialized view is being scanned, Snowflake can quickly find the corresponding row in </a:t>
            </a:r>
            <a:r>
              <a:rPr lang="en-US" sz="1200" b="0" i="0" kern="1200" dirty="0" err="1">
                <a:solidFill>
                  <a:schemeClr val="tx1"/>
                </a:solidFill>
                <a:effectLst/>
                <a:latin typeface="+mn-lt"/>
                <a:ea typeface="+mn-ea"/>
                <a:cs typeface="+mn-cs"/>
              </a:rPr>
              <a:t>my_table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more frequently a table is queried, the more benefit clustering provides. However, the more frequently a table changes, the more expensive it will be to keep it clustered. Therefore, clustering is generally most cost-effective for tables that are queried frequently and do not change frequently.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you define a clustering key for a table, the rows are not necessarily updated immediately. Snowflake only performs automated maintenance if the table will benefit from the operation. For more details, see </a:t>
            </a:r>
            <a:r>
              <a:rPr lang="en-US" sz="1200" b="0" i="0" u="none" strike="noStrike" kern="1200" dirty="0">
                <a:solidFill>
                  <a:schemeClr val="tx1"/>
                </a:solidFill>
                <a:effectLst/>
                <a:latin typeface="+mn-lt"/>
                <a:ea typeface="+mn-ea"/>
                <a:cs typeface="+mn-cs"/>
                <a:hlinkClick r:id="rId3"/>
              </a:rPr>
              <a:t>Reclustering</a:t>
            </a:r>
            <a:r>
              <a:rPr lang="en-US" sz="1200" b="0" i="0" kern="1200" dirty="0">
                <a:solidFill>
                  <a:schemeClr val="tx1"/>
                </a:solidFill>
                <a:effectLst/>
                <a:latin typeface="+mn-lt"/>
                <a:ea typeface="+mn-ea"/>
                <a:cs typeface="+mn-cs"/>
              </a:rPr>
              <a:t> (in this topic) and </a:t>
            </a:r>
            <a:r>
              <a:rPr lang="en-US" sz="1200" b="0" i="0" u="none" strike="noStrike" kern="1200" dirty="0">
                <a:solidFill>
                  <a:schemeClr val="tx1"/>
                </a:solidFill>
                <a:effectLst/>
                <a:latin typeface="+mn-lt"/>
                <a:ea typeface="+mn-ea"/>
                <a:cs typeface="+mn-cs"/>
                <a:hlinkClick r:id="rId4"/>
              </a:rPr>
              <a:t>Automatic Clustering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15</a:t>
            </a:fld>
            <a:endParaRPr lang="en-US"/>
          </a:p>
        </p:txBody>
      </p:sp>
    </p:spTree>
    <p:extLst>
      <p:ext uri="{BB962C8B-B14F-4D97-AF65-F5344CB8AC3E}">
        <p14:creationId xmlns:p14="http://schemas.microsoft.com/office/powerpoint/2010/main" val="400933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general, if a column (or expression) has higher cardinality, then maintaining clustering on that column is more expensive.</a:t>
            </a:r>
          </a:p>
          <a:p>
            <a:r>
              <a:rPr lang="en-US" sz="1200" b="0" i="0" kern="1200" dirty="0">
                <a:solidFill>
                  <a:schemeClr val="tx1"/>
                </a:solidFill>
                <a:effectLst/>
                <a:latin typeface="+mn-lt"/>
                <a:ea typeface="+mn-ea"/>
                <a:cs typeface="+mn-cs"/>
              </a:rPr>
              <a:t>The cost of clustering on a unique key might be more than the benefit of clustering on that key, especially if point lookups are not the primary use case for that table.</a:t>
            </a:r>
          </a:p>
          <a:p>
            <a:r>
              <a:rPr lang="en-US" sz="1200" b="0" i="0" kern="1200" dirty="0">
                <a:solidFill>
                  <a:schemeClr val="tx1"/>
                </a:solidFill>
                <a:effectLst/>
                <a:latin typeface="+mn-lt"/>
                <a:ea typeface="+mn-ea"/>
                <a:cs typeface="+mn-cs"/>
              </a:rPr>
              <a:t>If you want to use a column with very high cardinality as a clustering key, Snowflake recommends defining the key as an expression on the column, rather than on the column directly, to reduce the number of distinct values. The expression should preserve the original ordering of the column so that the minimum and maximum values in each partition still enable pruning.</a:t>
            </a:r>
          </a:p>
          <a:p>
            <a:r>
              <a:rPr lang="en-US" sz="1200" b="0" i="0" kern="1200" dirty="0">
                <a:solidFill>
                  <a:schemeClr val="tx1"/>
                </a:solidFill>
                <a:effectLst/>
                <a:latin typeface="+mn-lt"/>
                <a:ea typeface="+mn-ea"/>
                <a:cs typeface="+mn-cs"/>
              </a:rPr>
              <a:t>For example, if a fact table has a TIMESTAMP column </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containing many discrete values (many more than the number of micro-partitions in the table), then a clustering key could be defined on the column by casting the values to dates instead of timestamps (e.g. </a:t>
            </a:r>
            <a:r>
              <a:rPr lang="en-US" sz="1200" b="0" i="0" kern="1200" dirty="0" err="1">
                <a:solidFill>
                  <a:schemeClr val="tx1"/>
                </a:solidFill>
                <a:effectLst/>
                <a:latin typeface="+mn-lt"/>
                <a:ea typeface="+mn-ea"/>
                <a:cs typeface="+mn-cs"/>
              </a:rPr>
              <a:t>to_date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c_timestamp</a:t>
            </a:r>
            <a:r>
              <a:rPr lang="en-US" sz="1200" b="0" i="0" kern="1200" dirty="0">
                <a:solidFill>
                  <a:schemeClr val="tx1"/>
                </a:solidFill>
                <a:effectLst/>
                <a:latin typeface="+mn-lt"/>
                <a:ea typeface="+mn-ea"/>
                <a:cs typeface="+mn-cs"/>
              </a:rPr>
              <a:t>)). This would reduce the cardinality to the total number of days, which typically produces much better pruning results.</a:t>
            </a:r>
          </a:p>
          <a:p>
            <a:r>
              <a:rPr lang="en-US" sz="1200" b="0" i="0" kern="1200" dirty="0">
                <a:solidFill>
                  <a:schemeClr val="tx1"/>
                </a:solidFill>
                <a:effectLst/>
                <a:latin typeface="+mn-lt"/>
                <a:ea typeface="+mn-ea"/>
                <a:cs typeface="+mn-cs"/>
              </a:rPr>
              <a:t>As another example, you can truncate a number to fewer significant digits by using the TRUNC functions and a negative value for the scale, e.g., TRUNC(123456789, -5).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defining a multi-column clustering key for a table, the order in which the columns are specified in the </a:t>
            </a:r>
            <a:r>
              <a:rPr lang="en-US" dirty="0">
                <a:effectLst/>
              </a:rPr>
              <a:t>CLUSTER</a:t>
            </a:r>
            <a:r>
              <a:rPr lang="en-US" dirty="0"/>
              <a:t> </a:t>
            </a:r>
            <a:r>
              <a:rPr lang="en-US" dirty="0">
                <a:effectLst/>
              </a:rPr>
              <a:t>BY</a:t>
            </a:r>
            <a:r>
              <a:rPr lang="en-US" sz="1200" b="0" i="0" kern="1200" dirty="0">
                <a:solidFill>
                  <a:schemeClr val="tx1"/>
                </a:solidFill>
                <a:effectLst/>
                <a:latin typeface="+mn-lt"/>
                <a:ea typeface="+mn-ea"/>
                <a:cs typeface="+mn-cs"/>
              </a:rPr>
              <a:t> clause is important. As a general rule, Snowflake recommends ordering the columns from </a:t>
            </a:r>
            <a:r>
              <a:rPr lang="en-US" sz="1200" b="1" i="1" kern="1200" dirty="0">
                <a:solidFill>
                  <a:schemeClr val="tx1"/>
                </a:solidFill>
                <a:effectLst/>
                <a:latin typeface="+mn-lt"/>
                <a:ea typeface="+mn-ea"/>
                <a:cs typeface="+mn-cs"/>
              </a:rPr>
              <a:t>lowest</a:t>
            </a:r>
            <a:r>
              <a:rPr lang="en-US" sz="1200" b="0" i="0" kern="1200" dirty="0">
                <a:solidFill>
                  <a:schemeClr val="tx1"/>
                </a:solidFill>
                <a:effectLst/>
                <a:latin typeface="+mn-lt"/>
                <a:ea typeface="+mn-ea"/>
                <a:cs typeface="+mn-cs"/>
              </a:rPr>
              <a:t> cardinality to </a:t>
            </a:r>
            <a:r>
              <a:rPr lang="en-US" sz="1200" b="1" i="1" kern="1200" dirty="0">
                <a:solidFill>
                  <a:schemeClr val="tx1"/>
                </a:solidFill>
                <a:effectLst/>
                <a:latin typeface="+mn-lt"/>
                <a:ea typeface="+mn-ea"/>
                <a:cs typeface="+mn-cs"/>
              </a:rPr>
              <a:t>highest</a:t>
            </a:r>
            <a:r>
              <a:rPr lang="en-US" sz="1200" b="0" i="0" kern="1200" dirty="0">
                <a:solidFill>
                  <a:schemeClr val="tx1"/>
                </a:solidFill>
                <a:effectLst/>
                <a:latin typeface="+mn-lt"/>
                <a:ea typeface="+mn-ea"/>
                <a:cs typeface="+mn-cs"/>
              </a:rPr>
              <a:t> cardinality. Putting a higher cardinality column before a lower cardinality column will generally reduce the effectiveness of clustering on the latter column.</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16</a:t>
            </a:fld>
            <a:endParaRPr lang="en-US"/>
          </a:p>
        </p:txBody>
      </p:sp>
    </p:spTree>
    <p:extLst>
      <p:ext uri="{BB962C8B-B14F-4D97-AF65-F5344CB8AC3E}">
        <p14:creationId xmlns:p14="http://schemas.microsoft.com/office/powerpoint/2010/main" val="185615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the lab how clustering and micro partitions work and how you can see it in real time by using query profile </a:t>
            </a:r>
          </a:p>
        </p:txBody>
      </p:sp>
      <p:sp>
        <p:nvSpPr>
          <p:cNvPr id="4" name="Slide Number Placeholder 3"/>
          <p:cNvSpPr>
            <a:spLocks noGrp="1"/>
          </p:cNvSpPr>
          <p:nvPr>
            <p:ph type="sldNum" sz="quarter" idx="5"/>
          </p:nvPr>
        </p:nvSpPr>
        <p:spPr/>
        <p:txBody>
          <a:bodyPr/>
          <a:lstStyle/>
          <a:p>
            <a:fld id="{508CA472-7F2E-4E76-B936-E2F0FA71052E}" type="slidenum">
              <a:rPr lang="en-US" smtClean="0"/>
              <a:t>17</a:t>
            </a:fld>
            <a:endParaRPr lang="en-US"/>
          </a:p>
        </p:txBody>
      </p:sp>
    </p:spTree>
    <p:extLst>
      <p:ext uri="{BB962C8B-B14F-4D97-AF65-F5344CB8AC3E}">
        <p14:creationId xmlns:p14="http://schemas.microsoft.com/office/powerpoint/2010/main" val="164539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Temp tables </a:t>
            </a:r>
          </a:p>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Tables</a:t>
            </a:r>
          </a:p>
          <a:p>
            <a:r>
              <a:rPr lang="en-US" sz="1200" b="0" i="0" kern="1200" dirty="0">
                <a:solidFill>
                  <a:schemeClr val="tx1"/>
                </a:solidFill>
                <a:effectLst/>
                <a:latin typeface="+mn-lt"/>
                <a:ea typeface="+mn-ea"/>
                <a:cs typeface="+mn-cs"/>
              </a:rPr>
              <a:t>transient tables are specifically designed for transitory data that needs to be maintained beyond each session (in contrast to temporary tables), but does not need the same level of data protection and recovery provided by permanent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Transient Databases and Schemas</a:t>
            </a:r>
          </a:p>
          <a:p>
            <a:r>
              <a:rPr lang="en-US" sz="1200" b="0" i="0" kern="1200" dirty="0">
                <a:solidFill>
                  <a:schemeClr val="tx1"/>
                </a:solidFill>
                <a:effectLst/>
                <a:latin typeface="+mn-lt"/>
                <a:ea typeface="+mn-ea"/>
                <a:cs typeface="+mn-cs"/>
              </a:rPr>
              <a:t>Snowflake also supports creating transient databases and schemas. All tables created in a transient schema, as well as all schemas created in a transient database, are transient by definition.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Travel Notes</a:t>
            </a:r>
          </a:p>
          <a:p>
            <a:r>
              <a:rPr lang="en-US" sz="1200" b="0" i="0" kern="1200" dirty="0">
                <a:solidFill>
                  <a:schemeClr val="tx1"/>
                </a:solidFill>
                <a:effectLst/>
                <a:latin typeface="+mn-lt"/>
                <a:ea typeface="+mn-ea"/>
                <a:cs typeface="+mn-cs"/>
              </a:rPr>
              <a:t>The Time Travel retention period for a table can be specified when the table is created or any time afterwards. Within the retention period, all Time Travel operations can be performed on data in the table (e.g. queries) and the table itself (e.g. cloning and restoration).</a:t>
            </a:r>
          </a:p>
          <a:p>
            <a:r>
              <a:rPr lang="en-US" sz="1200" b="0" i="0" kern="1200" dirty="0">
                <a:solidFill>
                  <a:schemeClr val="tx1"/>
                </a:solidFill>
                <a:effectLst/>
                <a:latin typeface="+mn-lt"/>
                <a:ea typeface="+mn-ea"/>
                <a:cs typeface="+mn-cs"/>
              </a:rPr>
              <a:t>Temporary tables can have a Time Travel retention period of 1 day; however, a temporary table is purged once the session (in which the table was created) ends so the actual retention period is for 24 hours </a:t>
            </a:r>
            <a:r>
              <a:rPr lang="en-US" sz="1200" b="1"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remainder of the session, whichever is shorter.</a:t>
            </a:r>
          </a:p>
          <a:p>
            <a:r>
              <a:rPr lang="en-US" sz="1200" b="0" i="0" kern="1200" dirty="0">
                <a:solidFill>
                  <a:schemeClr val="tx1"/>
                </a:solidFill>
                <a:effectLst/>
                <a:latin typeface="+mn-lt"/>
                <a:ea typeface="+mn-ea"/>
                <a:cs typeface="+mn-cs"/>
              </a:rPr>
              <a:t>Fail-safe Notes</a:t>
            </a:r>
          </a:p>
          <a:p>
            <a:r>
              <a:rPr lang="en-US" sz="1200" b="0" i="0" kern="1200" dirty="0">
                <a:solidFill>
                  <a:schemeClr val="tx1"/>
                </a:solidFill>
                <a:effectLst/>
                <a:latin typeface="+mn-lt"/>
                <a:ea typeface="+mn-ea"/>
                <a:cs typeface="+mn-cs"/>
              </a:rPr>
              <a:t>The Fail-safe period is not configurable for any table type.</a:t>
            </a:r>
          </a:p>
          <a:p>
            <a:r>
              <a:rPr lang="en-US" sz="1200" b="0" i="0" kern="1200" dirty="0">
                <a:solidFill>
                  <a:schemeClr val="tx1"/>
                </a:solidFill>
                <a:effectLst/>
                <a:latin typeface="+mn-lt"/>
                <a:ea typeface="+mn-ea"/>
                <a:cs typeface="+mn-cs"/>
              </a:rPr>
              <a:t>Transient and temporary tables have </a:t>
            </a:r>
            <a:r>
              <a:rPr lang="en-US" sz="1200" b="1" i="1" kern="1200" dirty="0">
                <a:solidFill>
                  <a:schemeClr val="tx1"/>
                </a:solidFill>
                <a:effectLst/>
                <a:latin typeface="+mn-lt"/>
                <a:ea typeface="+mn-ea"/>
                <a:cs typeface="+mn-cs"/>
              </a:rPr>
              <a:t>no</a:t>
            </a:r>
            <a:r>
              <a:rPr lang="en-US" sz="1200" b="0" i="0" kern="1200" dirty="0">
                <a:solidFill>
                  <a:schemeClr val="tx1"/>
                </a:solidFill>
                <a:effectLst/>
                <a:latin typeface="+mn-lt"/>
                <a:ea typeface="+mn-ea"/>
                <a:cs typeface="+mn-cs"/>
              </a:rPr>
              <a:t> Fail-safe period. As a result, no additional data storage charges are incurred beyond the Time Travel retention period.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18</a:t>
            </a:fld>
            <a:endParaRPr lang="en-US"/>
          </a:p>
        </p:txBody>
      </p:sp>
    </p:spTree>
    <p:extLst>
      <p:ext uri="{BB962C8B-B14F-4D97-AF65-F5344CB8AC3E}">
        <p14:creationId xmlns:p14="http://schemas.microsoft.com/office/powerpoint/2010/main" val="4826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transitory data (e.g. ETL data, session-specific data)</a:t>
            </a:r>
          </a:p>
          <a:p>
            <a:r>
              <a:rPr lang="en-US" sz="1200" b="0" i="0" kern="1200" dirty="0">
                <a:solidFill>
                  <a:schemeClr val="tx1"/>
                </a:solidFill>
                <a:effectLst/>
                <a:latin typeface="+mn-lt"/>
                <a:ea typeface="+mn-ea"/>
                <a:cs typeface="+mn-cs"/>
              </a:rPr>
              <a:t>they are not visible to other users or sessions and do not support some standard features such as </a:t>
            </a:r>
            <a:r>
              <a:rPr lang="en-US" sz="1200" b="0" i="0" u="none" strike="noStrike" kern="1200" dirty="0">
                <a:solidFill>
                  <a:schemeClr val="tx1"/>
                </a:solidFill>
                <a:effectLst/>
                <a:latin typeface="+mn-lt"/>
                <a:ea typeface="+mn-ea"/>
                <a:cs typeface="+mn-cs"/>
                <a:hlinkClick r:id="rId3"/>
              </a:rPr>
              <a:t>cloning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is not recoverable, either by the user who created the table or Snowflake.</a:t>
            </a:r>
          </a:p>
          <a:p>
            <a:r>
              <a:rPr lang="en-US" sz="1200" b="0" i="0" kern="1200" dirty="0">
                <a:solidFill>
                  <a:schemeClr val="tx1"/>
                </a:solidFill>
                <a:effectLst/>
                <a:latin typeface="+mn-lt"/>
                <a:ea typeface="+mn-ea"/>
                <a:cs typeface="+mn-cs"/>
              </a:rPr>
              <a:t>the data stored in the table contributes to the overall storage charges that Snowflake bills your account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19</a:t>
            </a:fld>
            <a:endParaRPr lang="en-US"/>
          </a:p>
        </p:txBody>
      </p:sp>
    </p:spTree>
    <p:extLst>
      <p:ext uri="{BB962C8B-B14F-4D97-AF65-F5344CB8AC3E}">
        <p14:creationId xmlns:p14="http://schemas.microsoft.com/office/powerpoint/2010/main" val="88613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Non materialized view </a:t>
            </a:r>
          </a:p>
          <a:p>
            <a:r>
              <a:rPr lang="en-US" sz="1200" b="0" i="0" kern="1200" dirty="0">
                <a:solidFill>
                  <a:schemeClr val="tx1"/>
                </a:solidFill>
                <a:effectLst/>
                <a:latin typeface="+mn-lt"/>
                <a:ea typeface="+mn-ea"/>
                <a:cs typeface="+mn-cs"/>
              </a:rPr>
              <a:t>Selecting some (or all) columns in a table.</a:t>
            </a:r>
          </a:p>
          <a:p>
            <a:r>
              <a:rPr lang="en-US" sz="1200" b="0" i="0" kern="1200" dirty="0">
                <a:solidFill>
                  <a:schemeClr val="tx1"/>
                </a:solidFill>
                <a:effectLst/>
                <a:latin typeface="+mn-lt"/>
                <a:ea typeface="+mn-ea"/>
                <a:cs typeface="+mn-cs"/>
              </a:rPr>
              <a:t>Selecting a specific range of data in table columns.</a:t>
            </a:r>
          </a:p>
          <a:p>
            <a:r>
              <a:rPr lang="en-US" sz="1200" b="0" i="0" kern="1200" dirty="0">
                <a:solidFill>
                  <a:schemeClr val="tx1"/>
                </a:solidFill>
                <a:effectLst/>
                <a:latin typeface="+mn-lt"/>
                <a:ea typeface="+mn-ea"/>
                <a:cs typeface="+mn-cs"/>
              </a:rPr>
              <a:t>Joining data from two or more tables</a:t>
            </a:r>
          </a:p>
          <a:p>
            <a:endParaRPr lang="en-US" dirty="0"/>
          </a:p>
          <a:p>
            <a:r>
              <a:rPr lang="en-US" sz="1200" b="0" i="0" kern="1200" dirty="0">
                <a:solidFill>
                  <a:schemeClr val="tx1"/>
                </a:solidFill>
                <a:effectLst/>
                <a:latin typeface="+mn-lt"/>
                <a:ea typeface="+mn-ea"/>
                <a:cs typeface="+mn-cs"/>
              </a:rPr>
              <a:t>Materialized views are designed to improve query performance for workloads composed of common, repeated query patterns. However, materializing intermediate results incurs additional costs. As such, before creating any materialized views, you should consider whether the costs are offset by the savings from re-using these results frequently enough.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results contain a small number of rows and/or columns relative to the base table (the table on which the view is defined).</a:t>
            </a:r>
          </a:p>
          <a:p>
            <a:r>
              <a:rPr lang="en-US" sz="1200" b="0" i="0" kern="1200" dirty="0">
                <a:solidFill>
                  <a:schemeClr val="tx1"/>
                </a:solidFill>
                <a:effectLst/>
                <a:latin typeface="+mn-lt"/>
                <a:ea typeface="+mn-ea"/>
                <a:cs typeface="+mn-cs"/>
              </a:rPr>
              <a:t>Query results contain results that require significant processing, including:</a:t>
            </a:r>
          </a:p>
          <a:p>
            <a:pPr lvl="1"/>
            <a:r>
              <a:rPr lang="en-US" sz="1200" b="0" i="0" kern="1200" dirty="0">
                <a:solidFill>
                  <a:schemeClr val="tx1"/>
                </a:solidFill>
                <a:effectLst/>
                <a:latin typeface="+mn-lt"/>
                <a:ea typeface="+mn-ea"/>
                <a:cs typeface="+mn-cs"/>
              </a:rPr>
              <a:t>Analysis of semi-structured data.</a:t>
            </a:r>
          </a:p>
          <a:p>
            <a:pPr lvl="1"/>
            <a:r>
              <a:rPr lang="en-US" sz="1200" b="0" i="0" kern="1200" dirty="0">
                <a:solidFill>
                  <a:schemeClr val="tx1"/>
                </a:solidFill>
                <a:effectLst/>
                <a:latin typeface="+mn-lt"/>
                <a:ea typeface="+mn-ea"/>
                <a:cs typeface="+mn-cs"/>
              </a:rPr>
              <a:t>Aggregates that take a long time to calculate.</a:t>
            </a:r>
          </a:p>
          <a:p>
            <a:r>
              <a:rPr lang="en-US" sz="1200" b="0" i="0" kern="1200" dirty="0">
                <a:solidFill>
                  <a:schemeClr val="tx1"/>
                </a:solidFill>
                <a:effectLst/>
                <a:latin typeface="+mn-lt"/>
                <a:ea typeface="+mn-ea"/>
                <a:cs typeface="+mn-cs"/>
              </a:rPr>
              <a:t>The query is on an external table (i.e. data sets stored in files in an external stage), which might have slower performance compared to querying native database tables.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20</a:t>
            </a:fld>
            <a:endParaRPr lang="en-US"/>
          </a:p>
        </p:txBody>
      </p:sp>
    </p:spTree>
    <p:extLst>
      <p:ext uri="{BB962C8B-B14F-4D97-AF65-F5344CB8AC3E}">
        <p14:creationId xmlns:p14="http://schemas.microsoft.com/office/powerpoint/2010/main" val="158608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use cases of modular code</a:t>
            </a:r>
          </a:p>
          <a:p>
            <a:r>
              <a:rPr lang="en-US" sz="1200" b="0" i="0" kern="1200" dirty="0">
                <a:solidFill>
                  <a:schemeClr val="tx1"/>
                </a:solidFill>
                <a:effectLst/>
                <a:latin typeface="+mn-lt"/>
                <a:ea typeface="+mn-ea"/>
                <a:cs typeface="+mn-cs"/>
              </a:rPr>
              <a:t>help you to write clearer, more modular SQL code. For example, suppose that your hospital database has a table listing information about all employees. You can create views to make it convenient to extract information about only the medical staff or only the maintenance staff. You can even create hierarchies of views.</a:t>
            </a:r>
          </a:p>
          <a:p>
            <a:r>
              <a:rPr lang="en-US" sz="1200" b="0" i="0" kern="1200" dirty="0">
                <a:solidFill>
                  <a:schemeClr val="tx1"/>
                </a:solidFill>
                <a:effectLst/>
                <a:latin typeface="+mn-lt"/>
                <a:ea typeface="+mn-ea"/>
                <a:cs typeface="+mn-cs"/>
              </a:rPr>
              <a:t>rather than writing one large and difficult-to-understand query, you can decompose the query into smaller pieces, and create a view for each of those pieces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Limitations on Views</a:t>
            </a:r>
          </a:p>
          <a:p>
            <a:r>
              <a:rPr lang="en-US" sz="1200" b="0" i="0" kern="1200" dirty="0">
                <a:solidFill>
                  <a:schemeClr val="tx1"/>
                </a:solidFill>
                <a:effectLst/>
                <a:latin typeface="+mn-lt"/>
                <a:ea typeface="+mn-ea"/>
                <a:cs typeface="+mn-cs"/>
              </a:rPr>
              <a:t>The definition for a view cannot be updated (i.e. you cannot use </a:t>
            </a:r>
            <a:r>
              <a:rPr lang="en-US" sz="1200" b="0" i="0" u="none" strike="noStrike" kern="1200" dirty="0">
                <a:solidFill>
                  <a:schemeClr val="tx1"/>
                </a:solidFill>
                <a:effectLst/>
                <a:latin typeface="+mn-lt"/>
                <a:ea typeface="+mn-ea"/>
                <a:cs typeface="+mn-cs"/>
                <a:hlinkClick r:id="rId3"/>
              </a:rPr>
              <a:t>ALTER VIEW</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ALTER MATERIALIZED VIEW</a:t>
            </a:r>
            <a:r>
              <a:rPr lang="en-US" sz="1200" b="0" i="0" kern="1200" dirty="0">
                <a:solidFill>
                  <a:schemeClr val="tx1"/>
                </a:solidFill>
                <a:effectLst/>
                <a:latin typeface="+mn-lt"/>
                <a:ea typeface="+mn-ea"/>
                <a:cs typeface="+mn-cs"/>
              </a:rPr>
              <a:t> to change the definition of a view). To change a view definition, you must recreate the view with the new definition.</a:t>
            </a:r>
          </a:p>
          <a:p>
            <a:r>
              <a:rPr lang="en-US" sz="1200" b="0" i="0" kern="1200" dirty="0">
                <a:solidFill>
                  <a:schemeClr val="tx1"/>
                </a:solidFill>
                <a:effectLst/>
                <a:latin typeface="+mn-lt"/>
                <a:ea typeface="+mn-ea"/>
                <a:cs typeface="+mn-cs"/>
              </a:rPr>
              <a:t>Changes to a table are not automatically propagated to views created on that table. For example, if you drop a column in a table, the views on that table might become invalid.</a:t>
            </a:r>
          </a:p>
          <a:p>
            <a:r>
              <a:rPr lang="en-US" sz="1200" b="0" i="0" kern="1200" dirty="0">
                <a:solidFill>
                  <a:schemeClr val="tx1"/>
                </a:solidFill>
                <a:effectLst/>
                <a:latin typeface="+mn-lt"/>
                <a:ea typeface="+mn-ea"/>
                <a:cs typeface="+mn-cs"/>
              </a:rPr>
              <a:t>Views are read-only (i.e. you cannot execute DML commands directly on a view). However, you can use a view in a subquery within a DML statement that updates the underlying base table. For example: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21</a:t>
            </a:fld>
            <a:endParaRPr lang="en-US"/>
          </a:p>
        </p:txBody>
      </p:sp>
    </p:spTree>
    <p:extLst>
      <p:ext uri="{BB962C8B-B14F-4D97-AF65-F5344CB8AC3E}">
        <p14:creationId xmlns:p14="http://schemas.microsoft.com/office/powerpoint/2010/main" val="88377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review from previous days </a:t>
            </a:r>
          </a:p>
        </p:txBody>
      </p:sp>
      <p:sp>
        <p:nvSpPr>
          <p:cNvPr id="4" name="Slide Number Placeholder 3"/>
          <p:cNvSpPr>
            <a:spLocks noGrp="1"/>
          </p:cNvSpPr>
          <p:nvPr>
            <p:ph type="sldNum" sz="quarter" idx="5"/>
          </p:nvPr>
        </p:nvSpPr>
        <p:spPr/>
        <p:txBody>
          <a:bodyPr/>
          <a:lstStyle/>
          <a:p>
            <a:fld id="{508CA472-7F2E-4E76-B936-E2F0FA71052E}" type="slidenum">
              <a:rPr lang="en-US" smtClean="0"/>
              <a:t>2</a:t>
            </a:fld>
            <a:endParaRPr lang="en-US"/>
          </a:p>
        </p:txBody>
      </p:sp>
    </p:spTree>
    <p:extLst>
      <p:ext uri="{BB962C8B-B14F-4D97-AF65-F5344CB8AC3E}">
        <p14:creationId xmlns:p14="http://schemas.microsoft.com/office/powerpoint/2010/main" val="1510140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need to complete this slide </a:t>
            </a:r>
          </a:p>
        </p:txBody>
      </p:sp>
      <p:sp>
        <p:nvSpPr>
          <p:cNvPr id="4" name="Slide Number Placeholder 3"/>
          <p:cNvSpPr>
            <a:spLocks noGrp="1"/>
          </p:cNvSpPr>
          <p:nvPr>
            <p:ph type="sldNum" sz="quarter" idx="5"/>
          </p:nvPr>
        </p:nvSpPr>
        <p:spPr/>
        <p:txBody>
          <a:bodyPr/>
          <a:lstStyle/>
          <a:p>
            <a:fld id="{508CA472-7F2E-4E76-B936-E2F0FA71052E}" type="slidenum">
              <a:rPr lang="en-US" smtClean="0"/>
              <a:t>22</a:t>
            </a:fld>
            <a:endParaRPr lang="en-US"/>
          </a:p>
        </p:txBody>
      </p:sp>
    </p:spTree>
    <p:extLst>
      <p:ext uri="{BB962C8B-B14F-4D97-AF65-F5344CB8AC3E}">
        <p14:creationId xmlns:p14="http://schemas.microsoft.com/office/powerpoint/2010/main" val="394693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 Uncorrelated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sz="1200" kern="1200" dirty="0">
                <a:solidFill>
                  <a:schemeClr val="tx1"/>
                </a:solidFill>
                <a:effectLst/>
                <a:latin typeface="+mn-lt"/>
                <a:ea typeface="+mn-ea"/>
                <a:cs typeface="+mn-cs"/>
              </a:rPr>
              <a:t>);</a:t>
            </a:r>
            <a:r>
              <a:rPr lang="en-US" dirty="0"/>
              <a:t> </a:t>
            </a:r>
            <a:r>
              <a:rPr lang="en-US" sz="1200" i="1" kern="1200" dirty="0">
                <a:solidFill>
                  <a:schemeClr val="tx1"/>
                </a:solidFill>
                <a:effectLst/>
                <a:latin typeface="+mn-lt"/>
                <a:ea typeface="+mn-ea"/>
                <a:cs typeface="+mn-cs"/>
              </a:rPr>
              <a:t>-- Correlated subquery:</a:t>
            </a:r>
            <a:r>
              <a:rPr lang="en-US" dirty="0"/>
              <a:t> </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c1</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c2</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table1</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c1</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select</a:t>
            </a:r>
            <a:r>
              <a:rPr lang="en-US" dirty="0"/>
              <a:t> </a:t>
            </a:r>
            <a:r>
              <a:rPr lang="en-US" sz="1200" b="0" kern="1200" dirty="0">
                <a:solidFill>
                  <a:schemeClr val="tx1"/>
                </a:solidFill>
                <a:effectLst/>
                <a:latin typeface="+mn-lt"/>
                <a:ea typeface="+mn-ea"/>
                <a:cs typeface="+mn-cs"/>
              </a:rPr>
              <a:t>x</a:t>
            </a:r>
            <a:r>
              <a:rPr lang="en-US" dirty="0"/>
              <a:t> </a:t>
            </a:r>
            <a:r>
              <a:rPr lang="en-US" sz="1200" b="0" kern="1200" dirty="0">
                <a:solidFill>
                  <a:schemeClr val="tx1"/>
                </a:solidFill>
                <a:effectLst/>
                <a:latin typeface="+mn-lt"/>
                <a:ea typeface="+mn-ea"/>
                <a:cs typeface="+mn-cs"/>
              </a:rPr>
              <a:t>from</a:t>
            </a:r>
            <a:r>
              <a:rPr lang="en-US" dirty="0"/>
              <a:t> </a:t>
            </a:r>
            <a:r>
              <a:rPr lang="en-US" sz="1200" b="0" kern="1200" dirty="0">
                <a:solidFill>
                  <a:schemeClr val="tx1"/>
                </a:solidFill>
                <a:effectLst/>
                <a:latin typeface="+mn-lt"/>
                <a:ea typeface="+mn-ea"/>
                <a:cs typeface="+mn-cs"/>
              </a:rPr>
              <a:t>table2</a:t>
            </a:r>
            <a:r>
              <a:rPr lang="en-US" dirty="0"/>
              <a:t> </a:t>
            </a:r>
            <a:r>
              <a:rPr lang="en-US" sz="1200" b="0" kern="1200" dirty="0">
                <a:solidFill>
                  <a:schemeClr val="tx1"/>
                </a:solidFill>
                <a:effectLst/>
                <a:latin typeface="+mn-lt"/>
                <a:ea typeface="+mn-ea"/>
                <a:cs typeface="+mn-cs"/>
              </a:rPr>
              <a:t>where</a:t>
            </a:r>
            <a:r>
              <a:rPr lang="en-US" dirty="0"/>
              <a:t> </a:t>
            </a:r>
            <a:r>
              <a:rPr lang="en-US" sz="1200" b="0" kern="1200" dirty="0">
                <a:solidFill>
                  <a:schemeClr val="tx1"/>
                </a:solidFill>
                <a:effectLst/>
                <a:latin typeface="+mn-lt"/>
                <a:ea typeface="+mn-ea"/>
                <a:cs typeface="+mn-cs"/>
              </a:rPr>
              <a:t>y</a:t>
            </a:r>
            <a:r>
              <a:rPr lang="en-US" dirty="0"/>
              <a:t> </a:t>
            </a:r>
            <a:r>
              <a:rPr lang="en-US" sz="1200" kern="1200" dirty="0">
                <a:solidFill>
                  <a:schemeClr val="tx1"/>
                </a:solidFill>
                <a:effectLst/>
                <a:latin typeface="+mn-lt"/>
                <a:ea typeface="+mn-ea"/>
                <a:cs typeface="+mn-cs"/>
              </a:rPr>
              <a:t>=</a:t>
            </a:r>
            <a:r>
              <a:rPr lang="en-US" dirty="0"/>
              <a:t> </a:t>
            </a:r>
            <a:r>
              <a:rPr lang="en-US" sz="1200" b="0" kern="1200" dirty="0">
                <a:solidFill>
                  <a:schemeClr val="tx1"/>
                </a:solidFill>
                <a:effectLst/>
                <a:latin typeface="+mn-lt"/>
                <a:ea typeface="+mn-ea"/>
                <a:cs typeface="+mn-cs"/>
              </a:rPr>
              <a:t>table1</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c2</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uncorrelated subquery in a where clause. The subquery gets the per capita GDP of Brazil, and the outer query selects all the jobs (in any country) that pay less than the per-capita GDP of Brazil.</a:t>
            </a:r>
          </a:p>
          <a:p>
            <a:r>
              <a:rPr lang="en-US" sz="1200" b="0" i="0" kern="1200" dirty="0">
                <a:solidFill>
                  <a:schemeClr val="tx1"/>
                </a:solidFill>
                <a:effectLst/>
                <a:latin typeface="+mn-lt"/>
                <a:ea typeface="+mn-ea"/>
                <a:cs typeface="+mn-cs"/>
              </a:rPr>
              <a:t>The subquery is uncorrelated because the value that it returns does not depend upon any column of the outer query. </a:t>
            </a:r>
          </a:p>
          <a:p>
            <a:r>
              <a:rPr lang="en-US" sz="1200" b="0" i="0" kern="1200" dirty="0">
                <a:solidFill>
                  <a:schemeClr val="tx1"/>
                </a:solidFill>
                <a:effectLst/>
                <a:latin typeface="+mn-lt"/>
                <a:ea typeface="+mn-ea"/>
                <a:cs typeface="+mn-cs"/>
              </a:rPr>
              <a:t>The subquery only needs to be called once during the entire execution of the outer query.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where name = 'Brazil’); </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correlated subquery in a where clause. The query lists jobs where the annual pay of the job is less than the per-capita GDP in that country. </a:t>
            </a:r>
          </a:p>
          <a:p>
            <a:r>
              <a:rPr lang="en-US" sz="1200" b="0" i="0" kern="1200" dirty="0">
                <a:solidFill>
                  <a:schemeClr val="tx1"/>
                </a:solidFill>
                <a:effectLst/>
                <a:latin typeface="+mn-lt"/>
                <a:ea typeface="+mn-ea"/>
                <a:cs typeface="+mn-cs"/>
              </a:rPr>
              <a:t>This subquery is correlated because it is called once for each row in the outer query and is passed a value, </a:t>
            </a:r>
            <a:r>
              <a:rPr lang="en-US" sz="1200" b="0" i="0" kern="1200" dirty="0" err="1">
                <a:solidFill>
                  <a:schemeClr val="tx1"/>
                </a:solidFill>
                <a:effectLst/>
                <a:latin typeface="+mn-lt"/>
                <a:ea typeface="+mn-ea"/>
                <a:cs typeface="+mn-cs"/>
              </a:rPr>
              <a:t>p.country</a:t>
            </a:r>
            <a:r>
              <a:rPr lang="en-US" sz="1200" b="0" i="0" kern="1200" dirty="0">
                <a:solidFill>
                  <a:schemeClr val="tx1"/>
                </a:solidFill>
                <a:effectLst/>
                <a:latin typeface="+mn-lt"/>
                <a:ea typeface="+mn-ea"/>
                <a:cs typeface="+mn-cs"/>
              </a:rPr>
              <a:t> (country name), from the row.</a:t>
            </a:r>
          </a:p>
          <a:p>
            <a:endParaRPr lang="en-US" sz="1200" b="0" i="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select </a:t>
            </a:r>
            <a:r>
              <a:rPr lang="en-US" sz="1200" b="0" kern="1200" dirty="0" err="1">
                <a:solidFill>
                  <a:schemeClr val="tx1"/>
                </a:solidFill>
                <a:effectLst/>
                <a:latin typeface="+mn-lt"/>
                <a:ea typeface="+mn-ea"/>
                <a:cs typeface="+mn-cs"/>
              </a:rPr>
              <a:t>p.name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from pay as p where </a:t>
            </a:r>
            <a:r>
              <a:rPr lang="en-US" sz="1200" b="0" kern="1200" dirty="0" err="1">
                <a:solidFill>
                  <a:schemeClr val="tx1"/>
                </a:solidFill>
                <a:effectLst/>
                <a:latin typeface="+mn-lt"/>
                <a:ea typeface="+mn-ea"/>
                <a:cs typeface="+mn-cs"/>
              </a:rPr>
              <a:t>p.annual_wage</a:t>
            </a:r>
            <a:r>
              <a:rPr lang="en-US" sz="1200" b="0" kern="1200" dirty="0">
                <a:solidFill>
                  <a:schemeClr val="tx1"/>
                </a:solidFill>
                <a:effectLst/>
                <a:latin typeface="+mn-lt"/>
                <a:ea typeface="+mn-ea"/>
                <a:cs typeface="+mn-cs"/>
              </a:rPr>
              <a:t> &lt; (select max(</a:t>
            </a:r>
            <a:r>
              <a:rPr lang="en-US" sz="1200" b="0" kern="1200" dirty="0" err="1">
                <a:solidFill>
                  <a:schemeClr val="tx1"/>
                </a:solidFill>
                <a:effectLst/>
                <a:latin typeface="+mn-lt"/>
                <a:ea typeface="+mn-ea"/>
                <a:cs typeface="+mn-cs"/>
              </a:rPr>
              <a:t>per_capita_gdp</a:t>
            </a:r>
            <a:r>
              <a:rPr lang="en-US" sz="1200" b="0" kern="1200" dirty="0">
                <a:solidFill>
                  <a:schemeClr val="tx1"/>
                </a:solidFill>
                <a:effectLst/>
                <a:latin typeface="+mn-lt"/>
                <a:ea typeface="+mn-ea"/>
                <a:cs typeface="+mn-cs"/>
              </a:rPr>
              <a:t>) from </a:t>
            </a:r>
            <a:r>
              <a:rPr lang="en-US" sz="1200" b="0" kern="1200" dirty="0" err="1">
                <a:solidFill>
                  <a:schemeClr val="tx1"/>
                </a:solidFill>
                <a:effectLst/>
                <a:latin typeface="+mn-lt"/>
                <a:ea typeface="+mn-ea"/>
                <a:cs typeface="+mn-cs"/>
              </a:rPr>
              <a:t>international_gdp</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a:t>
            </a:r>
            <a:r>
              <a:rPr lang="en-US" sz="1200" b="0" kern="1200" dirty="0">
                <a:solidFill>
                  <a:schemeClr val="tx1"/>
                </a:solidFill>
                <a:effectLst/>
                <a:latin typeface="+mn-lt"/>
                <a:ea typeface="+mn-ea"/>
                <a:cs typeface="+mn-cs"/>
              </a:rPr>
              <a:t> where </a:t>
            </a:r>
            <a:r>
              <a:rPr lang="en-US" sz="1200" b="0" kern="1200" dirty="0" err="1">
                <a:solidFill>
                  <a:schemeClr val="tx1"/>
                </a:solidFill>
                <a:effectLst/>
                <a:latin typeface="+mn-lt"/>
                <a:ea typeface="+mn-ea"/>
                <a:cs typeface="+mn-cs"/>
              </a:rPr>
              <a:t>p.country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i.name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24</a:t>
            </a:fld>
            <a:endParaRPr lang="en-US"/>
          </a:p>
        </p:txBody>
      </p:sp>
    </p:spTree>
    <p:extLst>
      <p:ext uri="{BB962C8B-B14F-4D97-AF65-F5344CB8AC3E}">
        <p14:creationId xmlns:p14="http://schemas.microsoft.com/office/powerpoint/2010/main" val="775383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put subqueries  ( use slide I created for SQL class) </a:t>
            </a:r>
          </a:p>
          <a:p>
            <a:r>
              <a:rPr lang="en-US" sz="1200" b="0" i="0" u="none" strike="noStrike" kern="1200" dirty="0">
                <a:solidFill>
                  <a:schemeClr val="tx1"/>
                </a:solidFill>
                <a:effectLst/>
                <a:latin typeface="+mn-lt"/>
                <a:ea typeface="+mn-ea"/>
                <a:cs typeface="+mn-cs"/>
                <a:hlinkClick r:id="rId3"/>
              </a:rPr>
              <a:t>Subquery operators</a:t>
            </a:r>
            <a:r>
              <a:rPr lang="en-US" sz="1200" b="0" i="0" kern="1200" dirty="0">
                <a:solidFill>
                  <a:schemeClr val="tx1"/>
                </a:solidFill>
                <a:effectLst/>
                <a:latin typeface="+mn-lt"/>
                <a:ea typeface="+mn-ea"/>
                <a:cs typeface="+mn-cs"/>
              </a:rPr>
              <a:t> operate on nested query expressions. They can be used to compute values that are:</a:t>
            </a:r>
          </a:p>
          <a:p>
            <a:r>
              <a:rPr lang="en-US" sz="1200" b="0" i="0" kern="1200" dirty="0">
                <a:solidFill>
                  <a:schemeClr val="tx1"/>
                </a:solidFill>
                <a:effectLst/>
                <a:latin typeface="+mn-lt"/>
                <a:ea typeface="+mn-ea"/>
                <a:cs typeface="+mn-cs"/>
              </a:rPr>
              <a:t>Returned in a </a:t>
            </a:r>
            <a:r>
              <a:rPr lang="en-US" sz="1200" b="0" i="0" u="none" strike="noStrike" kern="1200" dirty="0">
                <a:solidFill>
                  <a:schemeClr val="tx1"/>
                </a:solidFill>
                <a:effectLst/>
                <a:latin typeface="+mn-lt"/>
                <a:ea typeface="+mn-ea"/>
                <a:cs typeface="+mn-cs"/>
                <a:hlinkClick r:id="rId4"/>
              </a:rPr>
              <a:t>SELECT</a:t>
            </a:r>
            <a:r>
              <a:rPr lang="en-US" sz="1200" b="0" i="0" kern="1200" dirty="0">
                <a:solidFill>
                  <a:schemeClr val="tx1"/>
                </a:solidFill>
                <a:effectLst/>
                <a:latin typeface="+mn-lt"/>
                <a:ea typeface="+mn-ea"/>
                <a:cs typeface="+mn-cs"/>
              </a:rPr>
              <a:t> list.</a:t>
            </a:r>
          </a:p>
          <a:p>
            <a:r>
              <a:rPr lang="en-US" sz="1200" b="0" i="0" kern="1200" dirty="0">
                <a:solidFill>
                  <a:schemeClr val="tx1"/>
                </a:solidFill>
                <a:effectLst/>
                <a:latin typeface="+mn-lt"/>
                <a:ea typeface="+mn-ea"/>
                <a:cs typeface="+mn-cs"/>
              </a:rPr>
              <a:t>Grouped in a </a:t>
            </a:r>
            <a:r>
              <a:rPr lang="en-US" sz="1200" b="0" i="0" u="none" strike="noStrike" kern="1200" dirty="0">
                <a:solidFill>
                  <a:schemeClr val="tx1"/>
                </a:solidFill>
                <a:effectLst/>
                <a:latin typeface="+mn-lt"/>
                <a:ea typeface="+mn-ea"/>
                <a:cs typeface="+mn-cs"/>
                <a:hlinkClick r:id="rId5"/>
              </a:rPr>
              <a:t>GROUP 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Compared with other expressions in the </a:t>
            </a:r>
            <a:r>
              <a:rPr lang="en-US" sz="1200" b="0" i="0" u="none" strike="noStrike" kern="1200" dirty="0">
                <a:solidFill>
                  <a:schemeClr val="tx1"/>
                </a:solidFill>
                <a:effectLst/>
                <a:latin typeface="+mn-lt"/>
                <a:ea typeface="+mn-ea"/>
                <a:cs typeface="+mn-cs"/>
                <a:hlinkClick r:id="rId6"/>
              </a:rPr>
              <a:t>WHERE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a:rPr>
              <a:t>HAVING</a:t>
            </a:r>
            <a:r>
              <a:rPr lang="en-US" sz="1200" b="0" i="0" kern="1200" dirty="0">
                <a:solidFill>
                  <a:schemeClr val="tx1"/>
                </a:solidFill>
                <a:effectLst/>
                <a:latin typeface="+mn-lt"/>
                <a:ea typeface="+mn-ea"/>
                <a:cs typeface="+mn-cs"/>
              </a:rPr>
              <a:t> clause</a:t>
            </a:r>
          </a:p>
          <a:p>
            <a:endParaRPr lang="en-US" dirty="0"/>
          </a:p>
          <a:p>
            <a:r>
              <a:rPr lang="en-US" sz="1200" b="0"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Although subqueries can contain a wide range of SELECT statements, they have the following limitations:</a:t>
            </a:r>
          </a:p>
          <a:p>
            <a:r>
              <a:rPr lang="en-US" sz="1200" b="0" i="0" kern="1200" dirty="0">
                <a:solidFill>
                  <a:schemeClr val="tx1"/>
                </a:solidFill>
                <a:effectLst/>
                <a:latin typeface="+mn-lt"/>
                <a:ea typeface="+mn-ea"/>
                <a:cs typeface="+mn-cs"/>
              </a:rPr>
              <a:t>Some clauses are not allowed inside of ANY/ALL/NOT EXISTS subqueries.</a:t>
            </a:r>
          </a:p>
          <a:p>
            <a:r>
              <a:rPr lang="en-US" sz="1200" b="0" i="0" kern="1200" dirty="0">
                <a:solidFill>
                  <a:schemeClr val="tx1"/>
                </a:solidFill>
                <a:effectLst/>
                <a:latin typeface="+mn-lt"/>
                <a:ea typeface="+mn-ea"/>
                <a:cs typeface="+mn-cs"/>
              </a:rPr>
              <a:t>The only type of subquery that allows a </a:t>
            </a:r>
            <a:r>
              <a:rPr lang="en-US" sz="1200" b="0" i="0" u="none" strike="noStrike" kern="1200" dirty="0">
                <a:solidFill>
                  <a:schemeClr val="tx1"/>
                </a:solidFill>
                <a:effectLst/>
                <a:latin typeface="+mn-lt"/>
                <a:ea typeface="+mn-ea"/>
                <a:cs typeface="+mn-cs"/>
                <a:hlinkClick r:id="rId8"/>
              </a:rPr>
              <a:t>LIMIT / FETCH</a:t>
            </a:r>
            <a:r>
              <a:rPr lang="en-US" sz="1200" b="0" i="0" kern="1200" dirty="0">
                <a:solidFill>
                  <a:schemeClr val="tx1"/>
                </a:solidFill>
                <a:effectLst/>
                <a:latin typeface="+mn-lt"/>
                <a:ea typeface="+mn-ea"/>
                <a:cs typeface="+mn-cs"/>
              </a:rPr>
              <a:t> clause is an uncorrelated scalar subquery. Also, because an uncorrelated scalar subquery returns only 1 row, the LIMIT clause has little or no practical value inside a subquery.</a:t>
            </a:r>
          </a:p>
          <a:p>
            <a:endParaRPr lang="en-US" dirty="0"/>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25</a:t>
            </a:fld>
            <a:endParaRPr lang="en-US"/>
          </a:p>
        </p:txBody>
      </p:sp>
    </p:spTree>
    <p:extLst>
      <p:ext uri="{BB962C8B-B14F-4D97-AF65-F5344CB8AC3E}">
        <p14:creationId xmlns:p14="http://schemas.microsoft.com/office/powerpoint/2010/main" val="3451285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3</a:t>
            </a:fld>
            <a:endParaRPr lang="en-US"/>
          </a:p>
        </p:txBody>
      </p:sp>
    </p:spTree>
    <p:extLst>
      <p:ext uri="{BB962C8B-B14F-4D97-AF65-F5344CB8AC3E}">
        <p14:creationId xmlns:p14="http://schemas.microsoft.com/office/powerpoint/2010/main" val="4098824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4</a:t>
            </a:fld>
            <a:endParaRPr lang="en-US"/>
          </a:p>
        </p:txBody>
      </p:sp>
    </p:spTree>
    <p:extLst>
      <p:ext uri="{BB962C8B-B14F-4D97-AF65-F5344CB8AC3E}">
        <p14:creationId xmlns:p14="http://schemas.microsoft.com/office/powerpoint/2010/main" val="42927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 review from previous days </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5</a:t>
            </a:fld>
            <a:endParaRPr lang="en-US"/>
          </a:p>
        </p:txBody>
      </p:sp>
    </p:spTree>
    <p:extLst>
      <p:ext uri="{BB962C8B-B14F-4D97-AF65-F5344CB8AC3E}">
        <p14:creationId xmlns:p14="http://schemas.microsoft.com/office/powerpoint/2010/main" val="336958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circle back to this later today but good to take a look at it now </a:t>
            </a:r>
          </a:p>
        </p:txBody>
      </p:sp>
      <p:sp>
        <p:nvSpPr>
          <p:cNvPr id="4" name="Slide Number Placeholder 3"/>
          <p:cNvSpPr>
            <a:spLocks noGrp="1"/>
          </p:cNvSpPr>
          <p:nvPr>
            <p:ph type="sldNum" sz="quarter" idx="5"/>
          </p:nvPr>
        </p:nvSpPr>
        <p:spPr/>
        <p:txBody>
          <a:bodyPr/>
          <a:lstStyle/>
          <a:p>
            <a:fld id="{508CA472-7F2E-4E76-B936-E2F0FA71052E}" type="slidenum">
              <a:rPr lang="en-US" smtClean="0"/>
              <a:t>6</a:t>
            </a:fld>
            <a:endParaRPr lang="en-US"/>
          </a:p>
        </p:txBody>
      </p:sp>
    </p:spTree>
    <p:extLst>
      <p:ext uri="{BB962C8B-B14F-4D97-AF65-F5344CB8AC3E}">
        <p14:creationId xmlns:p14="http://schemas.microsoft.com/office/powerpoint/2010/main" val="405780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7</a:t>
            </a:fld>
            <a:endParaRPr lang="en-US"/>
          </a:p>
        </p:txBody>
      </p:sp>
    </p:spTree>
    <p:extLst>
      <p:ext uri="{BB962C8B-B14F-4D97-AF65-F5344CB8AC3E}">
        <p14:creationId xmlns:p14="http://schemas.microsoft.com/office/powerpoint/2010/main" val="3497390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micro-partitions are derived automatically; do not need to be defined up-front or maintained by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micro-partitions are small in size (50 to 500 MB, before compression), which enables extremely efficient DML and fine-grained pruning for faster queries.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columnar storage - </a:t>
            </a:r>
            <a:r>
              <a:rPr lang="en-US" sz="1200" b="0" i="0" kern="1200" dirty="0">
                <a:solidFill>
                  <a:schemeClr val="tx1"/>
                </a:solidFill>
                <a:effectLst/>
                <a:latin typeface="+mn-lt"/>
                <a:ea typeface="+mn-ea"/>
                <a:cs typeface="+mn-cs"/>
              </a:rPr>
              <a:t>Columns are stored independently within micro-partitions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Columns are also compressed individually within micro-partitions.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Micro-partitions can overlap in their range of values, which, combined with their uniformly small size, helps prevent skew.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only the columns referenced by a query are scanned – efficient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automatically determines the most efficient compression algorithm for the columns in each micro-partition.</a:t>
            </a:r>
          </a:p>
          <a:p>
            <a:r>
              <a:rPr lang="en-US" sz="1200" b="0" i="0" kern="1200" dirty="0">
                <a:solidFill>
                  <a:schemeClr val="tx1"/>
                </a:solidFill>
                <a:effectLst/>
                <a:latin typeface="+mn-lt"/>
                <a:ea typeface="+mn-ea"/>
                <a:cs typeface="+mn-cs"/>
              </a:rPr>
              <a:t>All DML operations (e.g. DELETE, UPDATE, MERGE) take advantage of the underlying micro-partition metadata to facilitate and simplify table maintenance. For example, some operations, such as deleting all rows from a table, are metadata-only operations.</a:t>
            </a:r>
          </a:p>
          <a:p>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9</a:t>
            </a:fld>
            <a:endParaRPr lang="en-US"/>
          </a:p>
        </p:txBody>
      </p:sp>
    </p:spTree>
    <p:extLst>
      <p:ext uri="{BB962C8B-B14F-4D97-AF65-F5344CB8AC3E}">
        <p14:creationId xmlns:p14="http://schemas.microsoft.com/office/powerpoint/2010/main" val="195880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query that specifies a filter predicate on a range of values that accesses 10% of the values in the range should ideally only scan 10% of the micro-partitions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assume a large table contains one year of historical data with date and hour columns. Assuming uniform distribution of the data, a query targeting a particular hour would ideally scan 1/8760th of the micro-partitions in the table and then only scan the portion of the micro-partitions that contain the data for the hour column;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Snowflake uses columnar scanning of partitions so that an entire partition is not scanned if a query only filters by one column.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closer the ratio of scanned micro-partitions and columnar data is to the ratio of actual data selected, the more efficient is the pruning performed on the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Time series data allows for sub second response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 all predicate expressions can be used to prune. For example, Snowflake does not prune micro-partitions based on a predicate with a subquery, even if the subquery results in a constant.</a:t>
            </a:r>
            <a:endParaRPr lang="en-US" dirty="0"/>
          </a:p>
        </p:txBody>
      </p:sp>
      <p:sp>
        <p:nvSpPr>
          <p:cNvPr id="4" name="Slide Number Placeholder 3"/>
          <p:cNvSpPr>
            <a:spLocks noGrp="1"/>
          </p:cNvSpPr>
          <p:nvPr>
            <p:ph type="sldNum" sz="quarter" idx="5"/>
          </p:nvPr>
        </p:nvSpPr>
        <p:spPr/>
        <p:txBody>
          <a:bodyPr/>
          <a:lstStyle/>
          <a:p>
            <a:fld id="{508CA472-7F2E-4E76-B936-E2F0FA71052E}" type="slidenum">
              <a:rPr lang="en-US" smtClean="0"/>
              <a:t>10</a:t>
            </a:fld>
            <a:endParaRPr lang="en-US"/>
          </a:p>
        </p:txBody>
      </p:sp>
    </p:spTree>
    <p:extLst>
      <p:ext uri="{BB962C8B-B14F-4D97-AF65-F5344CB8AC3E}">
        <p14:creationId xmlns:p14="http://schemas.microsoft.com/office/powerpoint/2010/main" val="1964414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1.png"/><Relationship Id="rId5" Type="http://schemas.microsoft.com/office/2007/relationships/hdphoto" Target="../media/hdphoto11.wd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5" Type="http://schemas.microsoft.com/office/2007/relationships/hdphoto" Target="../media/hdphoto13.wdp"/><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7.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4</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r>
              <a:rPr lang="en-US">
                <a:solidFill>
                  <a:schemeClr val="dk1"/>
                </a:solidFill>
                <a:latin typeface="Calibri"/>
                <a:cs typeface="Calibri"/>
                <a:sym typeface="Calibri"/>
              </a:rPr>
              <a:t>Fern Pombiero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extLst>
      <p:ext uri="{BB962C8B-B14F-4D97-AF65-F5344CB8AC3E}">
        <p14:creationId xmlns:p14="http://schemas.microsoft.com/office/powerpoint/2010/main" val="365524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26950-8BF2-1541-A331-35775917C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77" b="89720" l="9787" r="89787">
                        <a14:foregroundMark x1="56596" y1="11215" x2="56596" y2="11215"/>
                        <a14:foregroundMark x1="55745" y1="7477" x2="52340" y2="9346"/>
                        <a14:foregroundMark x1="58298" y1="56075" x2="54894" y2="53271"/>
                      </a14:backgroundRemoval>
                    </a14:imgEffect>
                  </a14:imgLayer>
                </a14:imgProps>
              </a:ext>
            </a:extLst>
          </a:blip>
          <a:stretch>
            <a:fillRect/>
          </a:stretch>
        </p:blipFill>
        <p:spPr>
          <a:xfrm flipH="1">
            <a:off x="-88385" y="5197695"/>
            <a:ext cx="1512121" cy="1358900"/>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Query Pruning</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a:xfrm>
            <a:off x="11340000" y="6599097"/>
            <a:ext cx="834067" cy="298455"/>
          </a:xfrm>
        </p:spPr>
        <p:txBody>
          <a:bodyPr/>
          <a:lstStyle/>
          <a:p>
            <a:pPr marL="0" lvl="0" indent="0" algn="ctr" rtl="0">
              <a:spcBef>
                <a:spcPts val="0"/>
              </a:spcBef>
              <a:spcAft>
                <a:spcPts val="0"/>
              </a:spcAft>
              <a:buNone/>
            </a:pPr>
            <a:fld id="{00000000-1234-1234-1234-123412341234}" type="slidenum">
              <a:rPr lang="en-US" smtClean="0"/>
              <a:t>10</a:t>
            </a:fld>
            <a:endParaRPr lang="en-US" dirty="0"/>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747838" y="1386868"/>
            <a:ext cx="10512000" cy="4680000"/>
          </a:xfrm>
        </p:spPr>
        <p:txBody>
          <a:bodyPr/>
          <a:lstStyle/>
          <a:p>
            <a:r>
              <a:rPr lang="en-US" dirty="0"/>
              <a:t>Snowflake enables precise pruning of columns in micro-partitions at query run-time, including columns containing semi-structured data</a:t>
            </a:r>
          </a:p>
        </p:txBody>
      </p:sp>
      <p:sp>
        <p:nvSpPr>
          <p:cNvPr id="6" name="Up-Down Arrow 5">
            <a:extLst>
              <a:ext uri="{FF2B5EF4-FFF2-40B4-BE49-F238E27FC236}">
                <a16:creationId xmlns:a16="http://schemas.microsoft.com/office/drawing/2014/main" id="{0E3388D1-4515-AB4B-81C7-195CE2994400}"/>
              </a:ext>
            </a:extLst>
          </p:cNvPr>
          <p:cNvSpPr/>
          <p:nvPr/>
        </p:nvSpPr>
        <p:spPr>
          <a:xfrm>
            <a:off x="1212214" y="3126390"/>
            <a:ext cx="207818" cy="30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AD76B1-1BBD-8241-9D86-B4356A999D7E}"/>
              </a:ext>
            </a:extLst>
          </p:cNvPr>
          <p:cNvSpPr txBox="1"/>
          <p:nvPr/>
        </p:nvSpPr>
        <p:spPr>
          <a:xfrm>
            <a:off x="1845928" y="2875656"/>
            <a:ext cx="9518072" cy="369332"/>
          </a:xfrm>
          <a:prstGeom prst="rect">
            <a:avLst/>
          </a:prstGeom>
          <a:noFill/>
        </p:spPr>
        <p:txBody>
          <a:bodyPr wrap="square" rtlCol="0">
            <a:spAutoFit/>
          </a:bodyPr>
          <a:lstStyle/>
          <a:p>
            <a:r>
              <a:rPr lang="en-US" dirty="0"/>
              <a:t>Date 	Hour 	Action	    Action_Category         Feature	     Feature2	Feature3</a:t>
            </a:r>
          </a:p>
        </p:txBody>
      </p:sp>
      <p:sp>
        <p:nvSpPr>
          <p:cNvPr id="8" name="TextBox 7">
            <a:extLst>
              <a:ext uri="{FF2B5EF4-FFF2-40B4-BE49-F238E27FC236}">
                <a16:creationId xmlns:a16="http://schemas.microsoft.com/office/drawing/2014/main" id="{BA8E3326-3E98-FC45-A080-2EEDCE2DFFDE}"/>
              </a:ext>
            </a:extLst>
          </p:cNvPr>
          <p:cNvSpPr txBox="1"/>
          <p:nvPr/>
        </p:nvSpPr>
        <p:spPr>
          <a:xfrm>
            <a:off x="79574" y="3498952"/>
            <a:ext cx="1050927" cy="923330"/>
          </a:xfrm>
          <a:prstGeom prst="rect">
            <a:avLst/>
          </a:prstGeom>
          <a:noFill/>
        </p:spPr>
        <p:txBody>
          <a:bodyPr wrap="square" rtlCol="0">
            <a:spAutoFit/>
          </a:bodyPr>
          <a:lstStyle/>
          <a:p>
            <a:pPr algn="ctr"/>
            <a:r>
              <a:rPr lang="en-US" dirty="0"/>
              <a:t>1 year's worth of data</a:t>
            </a:r>
          </a:p>
        </p:txBody>
      </p:sp>
      <p:sp>
        <p:nvSpPr>
          <p:cNvPr id="10" name="TextBox 9">
            <a:extLst>
              <a:ext uri="{FF2B5EF4-FFF2-40B4-BE49-F238E27FC236}">
                <a16:creationId xmlns:a16="http://schemas.microsoft.com/office/drawing/2014/main" id="{2B76207B-04FF-FF44-AC89-AF55B3DCC09F}"/>
              </a:ext>
            </a:extLst>
          </p:cNvPr>
          <p:cNvSpPr txBox="1"/>
          <p:nvPr/>
        </p:nvSpPr>
        <p:spPr>
          <a:xfrm>
            <a:off x="1350764" y="3244988"/>
            <a:ext cx="1219254" cy="3108543"/>
          </a:xfrm>
          <a:prstGeom prst="rect">
            <a:avLst/>
          </a:prstGeom>
          <a:noFill/>
        </p:spPr>
        <p:txBody>
          <a:bodyPr wrap="square" rtlCol="0">
            <a:spAutoFit/>
          </a:bodyPr>
          <a:lstStyle/>
          <a:p>
            <a:pPr algn="r"/>
            <a:r>
              <a:rPr lang="en-US" sz="1400" dirty="0"/>
              <a:t>1/1/2019</a:t>
            </a:r>
          </a:p>
          <a:p>
            <a:pPr algn="r"/>
            <a:r>
              <a:rPr lang="en-US" sz="1400" dirty="0"/>
              <a:t>1/2/2019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7/14/2019</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12/31/2019</a:t>
            </a:r>
          </a:p>
          <a:p>
            <a:endParaRPr lang="en-US" sz="1400" dirty="0"/>
          </a:p>
        </p:txBody>
      </p:sp>
      <p:sp>
        <p:nvSpPr>
          <p:cNvPr id="11" name="TextBox 10">
            <a:extLst>
              <a:ext uri="{FF2B5EF4-FFF2-40B4-BE49-F238E27FC236}">
                <a16:creationId xmlns:a16="http://schemas.microsoft.com/office/drawing/2014/main" id="{0A14B92F-34BE-E145-8FB7-66B5803F7E22}"/>
              </a:ext>
            </a:extLst>
          </p:cNvPr>
          <p:cNvSpPr txBox="1"/>
          <p:nvPr/>
        </p:nvSpPr>
        <p:spPr>
          <a:xfrm>
            <a:off x="2247737" y="3225028"/>
            <a:ext cx="1219254" cy="3108543"/>
          </a:xfrm>
          <a:prstGeom prst="rect">
            <a:avLst/>
          </a:prstGeom>
          <a:noFill/>
        </p:spPr>
        <p:txBody>
          <a:bodyPr wrap="square" rtlCol="0">
            <a:spAutoFit/>
          </a:bodyPr>
          <a:lstStyle/>
          <a:p>
            <a:pPr algn="r"/>
            <a:r>
              <a:rPr lang="en-US" sz="1400" dirty="0"/>
              <a:t>1pm</a:t>
            </a:r>
          </a:p>
          <a:p>
            <a:pPr algn="r"/>
            <a:r>
              <a:rPr lang="en-US" sz="1400" dirty="0"/>
              <a:t>12am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4pm</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3am</a:t>
            </a:r>
          </a:p>
          <a:p>
            <a:endParaRPr lang="en-US" sz="1400" dirty="0"/>
          </a:p>
        </p:txBody>
      </p:sp>
      <p:sp>
        <p:nvSpPr>
          <p:cNvPr id="12" name="TextBox 11">
            <a:extLst>
              <a:ext uri="{FF2B5EF4-FFF2-40B4-BE49-F238E27FC236}">
                <a16:creationId xmlns:a16="http://schemas.microsoft.com/office/drawing/2014/main" id="{017BADD4-D7E5-2B4B-BF49-D80696C6DBD2}"/>
              </a:ext>
            </a:extLst>
          </p:cNvPr>
          <p:cNvSpPr txBox="1"/>
          <p:nvPr/>
        </p:nvSpPr>
        <p:spPr>
          <a:xfrm>
            <a:off x="3253106"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3" name="TextBox 12">
            <a:extLst>
              <a:ext uri="{FF2B5EF4-FFF2-40B4-BE49-F238E27FC236}">
                <a16:creationId xmlns:a16="http://schemas.microsoft.com/office/drawing/2014/main" id="{FB86DFB9-E3EF-5846-8BAF-0D9174829DAE}"/>
              </a:ext>
            </a:extLst>
          </p:cNvPr>
          <p:cNvSpPr txBox="1"/>
          <p:nvPr/>
        </p:nvSpPr>
        <p:spPr>
          <a:xfrm>
            <a:off x="4784584" y="3236161"/>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4" name="TextBox 13">
            <a:extLst>
              <a:ext uri="{FF2B5EF4-FFF2-40B4-BE49-F238E27FC236}">
                <a16:creationId xmlns:a16="http://schemas.microsoft.com/office/drawing/2014/main" id="{2A370076-CFF4-2B43-9C5A-77CB10A805D3}"/>
              </a:ext>
            </a:extLst>
          </p:cNvPr>
          <p:cNvSpPr txBox="1"/>
          <p:nvPr/>
        </p:nvSpPr>
        <p:spPr>
          <a:xfrm>
            <a:off x="6686926" y="3261506"/>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5" name="TextBox 14">
            <a:extLst>
              <a:ext uri="{FF2B5EF4-FFF2-40B4-BE49-F238E27FC236}">
                <a16:creationId xmlns:a16="http://schemas.microsoft.com/office/drawing/2014/main" id="{680CDA20-AC18-4C41-8C27-4BFA3412A04E}"/>
              </a:ext>
            </a:extLst>
          </p:cNvPr>
          <p:cNvSpPr txBox="1"/>
          <p:nvPr/>
        </p:nvSpPr>
        <p:spPr>
          <a:xfrm>
            <a:off x="8156701" y="3225028"/>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6" name="TextBox 15">
            <a:extLst>
              <a:ext uri="{FF2B5EF4-FFF2-40B4-BE49-F238E27FC236}">
                <a16:creationId xmlns:a16="http://schemas.microsoft.com/office/drawing/2014/main" id="{6E8D7745-A94A-1041-8B77-35A3276E50F8}"/>
              </a:ext>
            </a:extLst>
          </p:cNvPr>
          <p:cNvSpPr txBox="1"/>
          <p:nvPr/>
        </p:nvSpPr>
        <p:spPr>
          <a:xfrm>
            <a:off x="9784256" y="3194297"/>
            <a:ext cx="1219254" cy="3108543"/>
          </a:xfrm>
          <a:prstGeom prst="rect">
            <a:avLst/>
          </a:prstGeom>
          <a:noFill/>
        </p:spPr>
        <p:txBody>
          <a:bodyPr wrap="square" rtlCol="0">
            <a:spAutoFit/>
          </a:bodyPr>
          <a:lstStyle/>
          <a:p>
            <a:pPr algn="r"/>
            <a:r>
              <a:rPr lang="en-US" sz="1400" dirty="0"/>
              <a:t>xxxxx</a:t>
            </a:r>
          </a:p>
          <a:p>
            <a:pPr algn="r"/>
            <a:r>
              <a:rPr lang="en-US" sz="1400" dirty="0"/>
              <a:t>yyyyy</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zzzzz</a:t>
            </a:r>
          </a:p>
          <a:p>
            <a:pPr algn="r"/>
            <a:r>
              <a:rPr lang="en-US" sz="1400" dirty="0"/>
              <a:t>.</a:t>
            </a:r>
          </a:p>
          <a:p>
            <a:pPr algn="r"/>
            <a:r>
              <a:rPr lang="en-US" sz="1400" dirty="0"/>
              <a:t>.</a:t>
            </a:r>
          </a:p>
          <a:p>
            <a:pPr algn="r"/>
            <a:r>
              <a:rPr lang="en-US" sz="1400" dirty="0"/>
              <a:t>.</a:t>
            </a:r>
          </a:p>
          <a:p>
            <a:pPr algn="r"/>
            <a:r>
              <a:rPr lang="en-US" sz="1400" dirty="0"/>
              <a:t>.</a:t>
            </a:r>
          </a:p>
          <a:p>
            <a:pPr algn="r"/>
            <a:r>
              <a:rPr lang="en-US" sz="1400" dirty="0"/>
              <a:t>www</a:t>
            </a:r>
          </a:p>
          <a:p>
            <a:endParaRPr lang="en-US" sz="1400" dirty="0"/>
          </a:p>
        </p:txBody>
      </p:sp>
      <p:sp>
        <p:nvSpPr>
          <p:cNvPr id="17" name="Rectangle 16">
            <a:extLst>
              <a:ext uri="{FF2B5EF4-FFF2-40B4-BE49-F238E27FC236}">
                <a16:creationId xmlns:a16="http://schemas.microsoft.com/office/drawing/2014/main" id="{7B2A60A1-B999-2F45-B517-F13014CAA018}"/>
              </a:ext>
            </a:extLst>
          </p:cNvPr>
          <p:cNvSpPr/>
          <p:nvPr/>
        </p:nvSpPr>
        <p:spPr>
          <a:xfrm>
            <a:off x="2691403" y="2715485"/>
            <a:ext cx="886428" cy="34717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67D559-68F6-6840-8E8E-7688993741A2}"/>
              </a:ext>
            </a:extLst>
          </p:cNvPr>
          <p:cNvSpPr/>
          <p:nvPr/>
        </p:nvSpPr>
        <p:spPr>
          <a:xfrm>
            <a:off x="1475453" y="3498952"/>
            <a:ext cx="9888548" cy="2279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29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Data Clustering of Micro-Partitions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54858" y="1661523"/>
            <a:ext cx="4608087" cy="4446327"/>
          </a:xfrm>
        </p:spPr>
        <p:txBody>
          <a:bodyPr/>
          <a:lstStyle/>
          <a:p>
            <a:pPr>
              <a:buFont typeface="Arial" panose="020B0604020202020204" pitchFamily="34" charset="0"/>
              <a:buChar char="•"/>
            </a:pPr>
            <a:r>
              <a:rPr lang="en-US" b="1" dirty="0">
                <a:solidFill>
                  <a:schemeClr val="accent5">
                    <a:lumMod val="75000"/>
                  </a:schemeClr>
                </a:solidFill>
              </a:rPr>
              <a:t>Clustering </a:t>
            </a:r>
            <a:r>
              <a:rPr lang="en-US" dirty="0"/>
              <a:t>is a key factor in queries for unsorted tables which impacts query performance, particularly on very large tables</a:t>
            </a:r>
          </a:p>
          <a:p>
            <a:pPr>
              <a:buFont typeface="Arial" panose="020B0604020202020204" pitchFamily="34" charset="0"/>
              <a:buChar char="•"/>
            </a:pPr>
            <a:r>
              <a:rPr lang="en-US" dirty="0"/>
              <a:t>While </a:t>
            </a:r>
            <a:r>
              <a:rPr lang="en-US" b="1" dirty="0">
                <a:solidFill>
                  <a:srgbClr val="00B050"/>
                </a:solidFill>
              </a:rPr>
              <a:t>Micro-Partitions</a:t>
            </a:r>
            <a:r>
              <a:rPr lang="en-US" dirty="0"/>
              <a:t> data is stored in tables which is sorted/ordered along natural dimensions </a:t>
            </a:r>
          </a:p>
          <a:p>
            <a:pPr lvl="1">
              <a:buFont typeface="Wingdings" pitchFamily="2" charset="2"/>
              <a:buChar char="Ø"/>
            </a:pPr>
            <a:r>
              <a:rPr lang="en-US" dirty="0"/>
              <a:t>e.g. date and/or geographic regions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61F9C50-841E-D34C-9396-F2289B116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5" y="1661523"/>
            <a:ext cx="7131012" cy="3794695"/>
          </a:xfrm>
          <a:prstGeom prst="rect">
            <a:avLst/>
          </a:prstGeom>
        </p:spPr>
      </p:pic>
    </p:spTree>
    <p:extLst>
      <p:ext uri="{BB962C8B-B14F-4D97-AF65-F5344CB8AC3E}">
        <p14:creationId xmlns:p14="http://schemas.microsoft.com/office/powerpoint/2010/main" val="342874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5" name="Text Placeholder 8">
            <a:extLst>
              <a:ext uri="{FF2B5EF4-FFF2-40B4-BE49-F238E27FC236}">
                <a16:creationId xmlns:a16="http://schemas.microsoft.com/office/drawing/2014/main" id="{77D9522D-80FD-134C-B53D-62ADDE9062A2}"/>
              </a:ext>
            </a:extLst>
          </p:cNvPr>
          <p:cNvSpPr txBox="1">
            <a:spLocks/>
          </p:cNvSpPr>
          <p:nvPr/>
        </p:nvSpPr>
        <p:spPr>
          <a:xfrm>
            <a:off x="747838" y="1386868"/>
            <a:ext cx="10512000" cy="4680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Snowflake </a:t>
            </a:r>
            <a:r>
              <a:rPr lang="en-US" sz="2400" kern="0" dirty="0">
                <a:solidFill>
                  <a:srgbClr val="0070C0"/>
                </a:solidFill>
                <a:latin typeface="Helvetica Neue Light" panose="02000403000000020004" pitchFamily="2" charset="0"/>
                <a:ea typeface="Helvetica Neue Light" panose="02000403000000020004" pitchFamily="2" charset="0"/>
                <a:cs typeface="Helvetica Neue" panose="02000503000000020004" pitchFamily="2" charset="0"/>
              </a:rPr>
              <a:t>maintains clustering metadata</a:t>
            </a:r>
            <a:r>
              <a:rPr lang="en-US" sz="2400" kern="0" dirty="0">
                <a:latin typeface="Helvetica Neue Light" panose="02000403000000020004" pitchFamily="2" charset="0"/>
                <a:ea typeface="Helvetica Neue Light" panose="02000403000000020004" pitchFamily="2" charset="0"/>
                <a:cs typeface="Helvetica Neue" panose="02000503000000020004" pitchFamily="2" charset="0"/>
              </a:rPr>
              <a:t> for the micro-partitions in a table, including:</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total number of micro-partitions that make up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number of micro-partitions containing values that overlap with each other (in a specified subset of table columns).</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The depth of the overlapping micro-partitions</a:t>
            </a:r>
          </a:p>
          <a:p>
            <a:pPr lvl="1"/>
            <a:endParaRPr lang="en-US" sz="2400" kern="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42900" indent="-342900">
              <a:buFont typeface="Arial" panose="020B0604020202020204" pitchFamily="34" charset="0"/>
              <a:buChar char="•"/>
            </a:pPr>
            <a:r>
              <a:rPr lang="en-US" sz="2400" kern="0" dirty="0">
                <a:solidFill>
                  <a:srgbClr val="00B0F0"/>
                </a:solidFill>
                <a:latin typeface="Helvetica Neue Light" panose="02000403000000020004" pitchFamily="2" charset="0"/>
                <a:ea typeface="Helvetica Neue Light" panose="02000403000000020004" pitchFamily="2" charset="0"/>
                <a:cs typeface="Helvetica Neue" panose="02000503000000020004" pitchFamily="2" charset="0"/>
              </a:rPr>
              <a:t>Clustering Depth </a:t>
            </a:r>
            <a:r>
              <a:rPr lang="en-US" sz="2400" kern="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average depth (1 or greater) of the overlapping micro-partitions for specified columns in a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Monitoring the clustering “health” of a large table, particularly over time as DML is performed on the table.</a:t>
            </a:r>
          </a:p>
          <a:p>
            <a:pPr marL="800100" lvl="1" indent="-342900">
              <a:buFont typeface="Wingdings" pitchFamily="2" charset="2"/>
              <a:buChar char="Ø"/>
            </a:pPr>
            <a:r>
              <a:rPr lang="en-US" sz="2200" kern="0" dirty="0">
                <a:latin typeface="Helvetica Neue Light" panose="02000403000000020004" pitchFamily="2" charset="0"/>
                <a:ea typeface="Helvetica Neue Light" panose="02000403000000020004" pitchFamily="2" charset="0"/>
                <a:cs typeface="Helvetica Neue" panose="02000503000000020004" pitchFamily="2" charset="0"/>
              </a:rPr>
              <a:t>Determining whether a large table would benefit from explicitly defining a clustering key</a:t>
            </a:r>
          </a:p>
          <a:p>
            <a:pPr marL="800100" lvl="1" indent="-342900">
              <a:buFont typeface="Wingdings" pitchFamily="2" charset="2"/>
              <a:buChar char="Ø"/>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endParaRPr lang="en-US" sz="2400" kern="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2A4CCA5F-4A28-2741-8A0A-9322040507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1" b="96220" l="9827" r="88439">
                        <a14:foregroundMark x1="28324" y1="5498" x2="43353" y2="6186"/>
                        <a14:foregroundMark x1="43353" y1="6186" x2="72832" y2="4467"/>
                        <a14:foregroundMark x1="72832" y1="4467" x2="43353" y2="7904"/>
                        <a14:foregroundMark x1="43353" y1="7904" x2="28902" y2="6529"/>
                        <a14:foregroundMark x1="28902" y1="6529" x2="23699" y2="4811"/>
                        <a14:foregroundMark x1="28324" y1="92440" x2="41040" y2="95876"/>
                        <a14:foregroundMark x1="41040" y1="95876" x2="56069" y2="96220"/>
                        <a14:foregroundMark x1="56069" y1="96220" x2="69942" y2="94158"/>
                        <a14:foregroundMark x1="69942" y1="94158" x2="55491" y2="90722"/>
                        <a14:foregroundMark x1="55491" y1="90722" x2="41040" y2="90722"/>
                        <a14:foregroundMark x1="41040" y1="90722" x2="36994" y2="93127"/>
                        <a14:foregroundMark x1="26012" y1="96220" x2="55491" y2="96564"/>
                        <a14:foregroundMark x1="55491" y1="96564" x2="69364" y2="95533"/>
                        <a14:foregroundMark x1="69364" y1="95533" x2="75145" y2="96220"/>
                      </a14:backgroundRemoval>
                    </a14:imgEffect>
                  </a14:imgLayer>
                </a14:imgProps>
              </a:ext>
            </a:extLst>
          </a:blip>
          <a:stretch>
            <a:fillRect/>
          </a:stretch>
        </p:blipFill>
        <p:spPr>
          <a:xfrm>
            <a:off x="-175304" y="3681425"/>
            <a:ext cx="1166191" cy="3154354"/>
          </a:xfrm>
          <a:prstGeom prst="rect">
            <a:avLst/>
          </a:prstGeom>
        </p:spPr>
      </p:pic>
    </p:spTree>
    <p:extLst>
      <p:ext uri="{BB962C8B-B14F-4D97-AF65-F5344CB8AC3E}">
        <p14:creationId xmlns:p14="http://schemas.microsoft.com/office/powerpoint/2010/main" val="300844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34D916-D73A-9C4B-8415-9D75E09201A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1410809"/>
            <a:ext cx="6433782" cy="5123191"/>
          </a:xfrm>
          <a:prstGeom prst="rect">
            <a:avLst/>
          </a:prstGeom>
        </p:spPr>
      </p:pic>
      <p:sp>
        <p:nvSpPr>
          <p:cNvPr id="2" name="Title 1">
            <a:extLst>
              <a:ext uri="{FF2B5EF4-FFF2-40B4-BE49-F238E27FC236}">
                <a16:creationId xmlns:a16="http://schemas.microsoft.com/office/drawing/2014/main" id="{F4D29F40-535C-CE43-901F-0EA5838C6E58}"/>
              </a:ext>
            </a:extLst>
          </p:cNvPr>
          <p:cNvSpPr>
            <a:spLocks noGrp="1"/>
          </p:cNvSpPr>
          <p:nvPr>
            <p:ph type="title"/>
          </p:nvPr>
        </p:nvSpPr>
        <p:spPr/>
        <p:txBody>
          <a:bodyPr/>
          <a:lstStyle/>
          <a:p>
            <a:r>
              <a:rPr lang="en-US" dirty="0"/>
              <a:t>Data Clustering of Micro-Partitions</a:t>
            </a:r>
          </a:p>
        </p:txBody>
      </p:sp>
      <p:sp>
        <p:nvSpPr>
          <p:cNvPr id="3" name="Slide Number Placeholder 2">
            <a:extLst>
              <a:ext uri="{FF2B5EF4-FFF2-40B4-BE49-F238E27FC236}">
                <a16:creationId xmlns:a16="http://schemas.microsoft.com/office/drawing/2014/main" id="{E23919DA-0A1A-7144-9982-B40E69C7A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8" name="Rounded Rectangular Callout 7">
            <a:extLst>
              <a:ext uri="{FF2B5EF4-FFF2-40B4-BE49-F238E27FC236}">
                <a16:creationId xmlns:a16="http://schemas.microsoft.com/office/drawing/2014/main" id="{6E301926-5A0F-AC40-BB26-4682903EA0D6}"/>
              </a:ext>
            </a:extLst>
          </p:cNvPr>
          <p:cNvSpPr/>
          <p:nvPr/>
        </p:nvSpPr>
        <p:spPr>
          <a:xfrm>
            <a:off x="6798586" y="4173698"/>
            <a:ext cx="4718909" cy="2162331"/>
          </a:xfrm>
          <a:prstGeom prst="wedgeRoundRectCallout">
            <a:avLst>
              <a:gd name="adj1" fmla="val 40409"/>
              <a:gd name="adj2" fmla="val 67732"/>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depth for a table is </a:t>
            </a:r>
            <a:r>
              <a:rPr lang="en-US" b="1" i="1" dirty="0">
                <a:solidFill>
                  <a:schemeClr val="accent2">
                    <a:lumMod val="50000"/>
                  </a:schemeClr>
                </a:solidFill>
              </a:rPr>
              <a:t>not</a:t>
            </a:r>
            <a:r>
              <a:rPr lang="en-US" dirty="0">
                <a:solidFill>
                  <a:schemeClr val="accent2">
                    <a:lumMod val="50000"/>
                  </a:schemeClr>
                </a:solidFill>
              </a:rPr>
              <a:t> an absolute or precise measure of a well clustered table</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A well clustered table performs queries quickly</a:t>
            </a:r>
          </a:p>
          <a:p>
            <a:pPr marL="285750" indent="-285750">
              <a:buFont typeface="Arial" panose="020B0604020202020204" pitchFamily="34" charset="0"/>
              <a:buChar char="•"/>
            </a:pPr>
            <a:r>
              <a:rPr lang="en-US" sz="1600" dirty="0">
                <a:solidFill>
                  <a:schemeClr val="accent2">
                    <a:lumMod val="50000"/>
                  </a:schemeClr>
                </a:solidFill>
              </a:rPr>
              <a:t>performance degrades if the table is likely no longer well-clustered</a:t>
            </a:r>
          </a:p>
        </p:txBody>
      </p:sp>
      <p:sp>
        <p:nvSpPr>
          <p:cNvPr id="11" name="Text Placeholder 8">
            <a:extLst>
              <a:ext uri="{FF2B5EF4-FFF2-40B4-BE49-F238E27FC236}">
                <a16:creationId xmlns:a16="http://schemas.microsoft.com/office/drawing/2014/main" id="{69AD0950-D8C1-3B49-9F75-7188BD0B7FFC}"/>
              </a:ext>
            </a:extLst>
          </p:cNvPr>
          <p:cNvSpPr txBox="1">
            <a:spLocks/>
          </p:cNvSpPr>
          <p:nvPr/>
        </p:nvSpPr>
        <p:spPr>
          <a:xfrm>
            <a:off x="6798586" y="1621708"/>
            <a:ext cx="5536327" cy="21623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line through shows the overlapping micro-partitions</a:t>
            </a:r>
          </a:p>
          <a:p>
            <a:endParaRPr lang="en-US" sz="2400" kern="0" dirty="0">
              <a:solidFill>
                <a:schemeClr val="tx1"/>
              </a:solidFill>
              <a:latin typeface="Helvetica Neue Light" panose="02000403000000020004" pitchFamily="2" charset="0"/>
              <a:ea typeface="Helvetica Neue Light" panose="02000403000000020004" pitchFamily="2" charset="0"/>
            </a:endParaRPr>
          </a:p>
          <a:p>
            <a:pPr>
              <a:buFont typeface="Arial" panose="020B0604020202020204" pitchFamily="34" charset="0"/>
              <a:buChar char="•"/>
            </a:pPr>
            <a:r>
              <a:rPr lang="en-US" sz="2400" kern="0" dirty="0">
                <a:solidFill>
                  <a:schemeClr val="tx1"/>
                </a:solidFill>
                <a:latin typeface="Helvetica Neue Light" panose="02000403000000020004" pitchFamily="2" charset="0"/>
                <a:ea typeface="Helvetica Neue Light" panose="02000403000000020004" pitchFamily="2" charset="0"/>
              </a:rPr>
              <a:t>The average depth shows how many overlap at any given moment</a:t>
            </a:r>
          </a:p>
        </p:txBody>
      </p:sp>
      <p:sp>
        <p:nvSpPr>
          <p:cNvPr id="19" name="Freeform 18">
            <a:extLst>
              <a:ext uri="{FF2B5EF4-FFF2-40B4-BE49-F238E27FC236}">
                <a16:creationId xmlns:a16="http://schemas.microsoft.com/office/drawing/2014/main" id="{914B1819-81AC-E34B-AE81-10BBA5238263}"/>
              </a:ext>
            </a:extLst>
          </p:cNvPr>
          <p:cNvSpPr/>
          <p:nvPr/>
        </p:nvSpPr>
        <p:spPr>
          <a:xfrm>
            <a:off x="3373395" y="1247214"/>
            <a:ext cx="3447535" cy="902862"/>
          </a:xfrm>
          <a:custGeom>
            <a:avLst/>
            <a:gdLst>
              <a:gd name="connsiteX0" fmla="*/ 3447535 w 3447535"/>
              <a:gd name="connsiteY0" fmla="*/ 556872 h 902862"/>
              <a:gd name="connsiteX1" fmla="*/ 2681416 w 3447535"/>
              <a:gd name="connsiteY1" fmla="*/ 62602 h 902862"/>
              <a:gd name="connsiteX2" fmla="*/ 877329 w 3447535"/>
              <a:gd name="connsiteY2" fmla="*/ 99672 h 902862"/>
              <a:gd name="connsiteX3" fmla="*/ 0 w 3447535"/>
              <a:gd name="connsiteY3" fmla="*/ 902862 h 902862"/>
              <a:gd name="connsiteX4" fmla="*/ 0 w 3447535"/>
              <a:gd name="connsiteY4" fmla="*/ 902862 h 90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535" h="902862">
                <a:moveTo>
                  <a:pt x="3447535" y="556872"/>
                </a:moveTo>
                <a:cubicBezTo>
                  <a:pt x="3278659" y="347837"/>
                  <a:pt x="3109784" y="138802"/>
                  <a:pt x="2681416" y="62602"/>
                </a:cubicBezTo>
                <a:cubicBezTo>
                  <a:pt x="2253048" y="-13598"/>
                  <a:pt x="1324232" y="-40371"/>
                  <a:pt x="877329" y="99672"/>
                </a:cubicBezTo>
                <a:cubicBezTo>
                  <a:pt x="430426" y="239715"/>
                  <a:pt x="0" y="902862"/>
                  <a:pt x="0" y="902862"/>
                </a:cubicBezTo>
                <a:lnTo>
                  <a:pt x="0" y="902862"/>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55A9EF6F-6871-5A4A-B3AE-BD6521120BFB}"/>
              </a:ext>
            </a:extLst>
          </p:cNvPr>
          <p:cNvSpPr/>
          <p:nvPr/>
        </p:nvSpPr>
        <p:spPr>
          <a:xfrm>
            <a:off x="5632388" y="2499658"/>
            <a:ext cx="1163828" cy="774630"/>
          </a:xfrm>
          <a:custGeom>
            <a:avLst/>
            <a:gdLst>
              <a:gd name="connsiteX0" fmla="*/ 1163828 w 1163828"/>
              <a:gd name="connsiteY0" fmla="*/ 428893 h 774630"/>
              <a:gd name="connsiteX1" fmla="*/ 731342 w 1163828"/>
              <a:gd name="connsiteY1" fmla="*/ 762526 h 774630"/>
              <a:gd name="connsiteX2" fmla="*/ 162931 w 1163828"/>
              <a:gd name="connsiteY2" fmla="*/ 663672 h 774630"/>
              <a:gd name="connsiteX3" fmla="*/ 2293 w 1163828"/>
              <a:gd name="connsiteY3" fmla="*/ 305326 h 774630"/>
              <a:gd name="connsiteX4" fmla="*/ 249428 w 1163828"/>
              <a:gd name="connsiteY4" fmla="*/ 8764 h 774630"/>
              <a:gd name="connsiteX5" fmla="*/ 422423 w 1163828"/>
              <a:gd name="connsiteY5" fmla="*/ 107618 h 7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828" h="774630">
                <a:moveTo>
                  <a:pt x="1163828" y="428893"/>
                </a:moveTo>
                <a:cubicBezTo>
                  <a:pt x="1030993" y="576144"/>
                  <a:pt x="898158" y="723396"/>
                  <a:pt x="731342" y="762526"/>
                </a:cubicBezTo>
                <a:cubicBezTo>
                  <a:pt x="564526" y="801656"/>
                  <a:pt x="284439" y="739872"/>
                  <a:pt x="162931" y="663672"/>
                </a:cubicBezTo>
                <a:cubicBezTo>
                  <a:pt x="41423" y="587472"/>
                  <a:pt x="-12123" y="414477"/>
                  <a:pt x="2293" y="305326"/>
                </a:cubicBezTo>
                <a:cubicBezTo>
                  <a:pt x="16709" y="196175"/>
                  <a:pt x="179406" y="41715"/>
                  <a:pt x="249428" y="8764"/>
                </a:cubicBezTo>
                <a:cubicBezTo>
                  <a:pt x="319450" y="-24187"/>
                  <a:pt x="370936" y="41715"/>
                  <a:pt x="422423" y="107618"/>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543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5449" y="1232050"/>
            <a:ext cx="11821102" cy="1188698"/>
          </a:xfrm>
        </p:spPr>
        <p:txBody>
          <a:bodyPr/>
          <a:lstStyle/>
          <a:p>
            <a:r>
              <a:rPr lang="en-US" sz="2800" b="1" dirty="0">
                <a:solidFill>
                  <a:schemeClr val="accent6">
                    <a:lumMod val="75000"/>
                  </a:schemeClr>
                </a:solidFill>
              </a:rPr>
              <a:t>Clustering Keys </a:t>
            </a:r>
            <a:r>
              <a:rPr lang="en-US" dirty="0"/>
              <a:t>can be used when DML takes place in large tables and snowflakes automatic clustering is no longer optimal</a:t>
            </a:r>
          </a:p>
          <a:p>
            <a:pPr marL="76200" indent="0">
              <a:buNone/>
            </a:pPr>
            <a:endParaRPr lang="en-US" dirty="0"/>
          </a:p>
        </p:txBody>
      </p:sp>
      <p:sp>
        <p:nvSpPr>
          <p:cNvPr id="5" name="Rounded Rectangular Callout 4">
            <a:extLst>
              <a:ext uri="{FF2B5EF4-FFF2-40B4-BE49-F238E27FC236}">
                <a16:creationId xmlns:a16="http://schemas.microsoft.com/office/drawing/2014/main" id="{FBB5C0BB-AD85-064D-83F4-DA4C3557ED66}"/>
              </a:ext>
            </a:extLst>
          </p:cNvPr>
          <p:cNvSpPr/>
          <p:nvPr/>
        </p:nvSpPr>
        <p:spPr>
          <a:xfrm>
            <a:off x="8711514" y="3383055"/>
            <a:ext cx="3295037" cy="2954655"/>
          </a:xfrm>
          <a:prstGeom prst="wedgeRoundRectCallout">
            <a:avLst>
              <a:gd name="adj1" fmla="val 35650"/>
              <a:gd name="adj2" fmla="val 58080"/>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2">
                    <a:lumMod val="50000"/>
                  </a:schemeClr>
                </a:solidFill>
              </a:rPr>
              <a:t>Clustering keys are </a:t>
            </a:r>
            <a:r>
              <a:rPr lang="en-US" b="1" i="1" dirty="0">
                <a:solidFill>
                  <a:schemeClr val="accent2">
                    <a:lumMod val="50000"/>
                  </a:schemeClr>
                </a:solidFill>
              </a:rPr>
              <a:t>not</a:t>
            </a:r>
            <a:r>
              <a:rPr lang="en-US" dirty="0">
                <a:solidFill>
                  <a:schemeClr val="accent2">
                    <a:lumMod val="50000"/>
                  </a:schemeClr>
                </a:solidFill>
              </a:rPr>
              <a:t> intended for all tables to see performance improvements</a:t>
            </a:r>
          </a:p>
          <a:p>
            <a:endParaRPr lang="en-US" sz="600" dirty="0">
              <a:solidFill>
                <a:schemeClr val="accent2">
                  <a:lumMod val="50000"/>
                </a:schemeClr>
              </a:solidFill>
            </a:endParaRPr>
          </a:p>
          <a:p>
            <a:pPr marL="285750" indent="-285750">
              <a:buFont typeface="Arial" panose="020B0604020202020204" pitchFamily="34" charset="0"/>
              <a:buChar char="•"/>
            </a:pPr>
            <a:r>
              <a:rPr lang="en-US" sz="1600" dirty="0">
                <a:solidFill>
                  <a:schemeClr val="accent2">
                    <a:lumMod val="50000"/>
                  </a:schemeClr>
                </a:solidFill>
              </a:rPr>
              <a:t>Tables need to be &gt;1TB</a:t>
            </a:r>
          </a:p>
          <a:p>
            <a:pPr marL="285750" indent="-285750">
              <a:buFont typeface="Arial" panose="020B0604020202020204" pitchFamily="34" charset="0"/>
              <a:buChar char="•"/>
            </a:pPr>
            <a:r>
              <a:rPr lang="en-US" sz="1600" dirty="0">
                <a:solidFill>
                  <a:schemeClr val="accent2">
                    <a:lumMod val="50000"/>
                  </a:schemeClr>
                </a:solidFill>
              </a:rPr>
              <a:t>DML causes changes that affect automatic clustering</a:t>
            </a:r>
          </a:p>
          <a:p>
            <a:pPr marL="285750" indent="-285750">
              <a:buFont typeface="Arial" panose="020B0604020202020204" pitchFamily="34" charset="0"/>
              <a:buChar char="•"/>
            </a:pPr>
            <a:r>
              <a:rPr lang="en-US" sz="1600" dirty="0">
                <a:solidFill>
                  <a:schemeClr val="accent2">
                    <a:lumMod val="50000"/>
                  </a:schemeClr>
                </a:solidFill>
              </a:rPr>
              <a:t>Baseline tests should be run first before clustering is added</a:t>
            </a:r>
          </a:p>
        </p:txBody>
      </p:sp>
      <p:sp>
        <p:nvSpPr>
          <p:cNvPr id="3" name="TextBox 2">
            <a:extLst>
              <a:ext uri="{FF2B5EF4-FFF2-40B4-BE49-F238E27FC236}">
                <a16:creationId xmlns:a16="http://schemas.microsoft.com/office/drawing/2014/main" id="{168813A5-4741-7F4A-8F1C-1E6BD8FF44B6}"/>
              </a:ext>
            </a:extLst>
          </p:cNvPr>
          <p:cNvSpPr txBox="1"/>
          <p:nvPr/>
        </p:nvSpPr>
        <p:spPr>
          <a:xfrm>
            <a:off x="296561" y="2494983"/>
            <a:ext cx="8662088"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Re-inserting the data by manually sorting on key columns can fix the clustering but it can be expensive and cumbersome</a:t>
            </a: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361950" indent="-285750">
              <a:buFont typeface="Arial" panose="020B0604020202020204" pitchFamily="34" charset="0"/>
              <a:buChar char="•"/>
            </a:pPr>
            <a:endParaRPr lang="en-US" sz="2400" dirty="0">
              <a:latin typeface="Helvetica Neue Light" panose="02000403000000020004" pitchFamily="2" charset="0"/>
              <a:ea typeface="Helvetica Neue Light" panose="02000403000000020004" pitchFamily="2" charset="0"/>
              <a:cs typeface="Helvetica Neue" panose="02000503000000020004" pitchFamily="2" charset="0"/>
            </a:endParaRPr>
          </a:p>
          <a:p>
            <a:pPr marL="285750" indent="-285750">
              <a:buFont typeface="Arial" panose="020B0604020202020204" pitchFamily="34" charset="0"/>
              <a:buChar char="•"/>
            </a:pP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A good practice is to identify one or more columns as clustering keys for very large tables that have DML done regularly </a:t>
            </a:r>
          </a:p>
          <a:p>
            <a:endParaRPr lang="en-US" dirty="0"/>
          </a:p>
        </p:txBody>
      </p:sp>
      <p:pic>
        <p:nvPicPr>
          <p:cNvPr id="6" name="Picture 5">
            <a:extLst>
              <a:ext uri="{FF2B5EF4-FFF2-40B4-BE49-F238E27FC236}">
                <a16:creationId xmlns:a16="http://schemas.microsoft.com/office/drawing/2014/main" id="{CAA1C8FB-7851-EB43-9F93-CE1E32FDC36C}"/>
              </a:ext>
            </a:extLst>
          </p:cNvPr>
          <p:cNvPicPr>
            <a:picLocks noChangeAspect="1"/>
          </p:cNvPicPr>
          <p:nvPr/>
        </p:nvPicPr>
        <p:blipFill>
          <a:blip r:embed="rId2"/>
          <a:stretch>
            <a:fillRect/>
          </a:stretch>
        </p:blipFill>
        <p:spPr>
          <a:xfrm>
            <a:off x="3855307" y="3185389"/>
            <a:ext cx="1054542" cy="827981"/>
          </a:xfrm>
          <a:prstGeom prst="rect">
            <a:avLst/>
          </a:prstGeom>
        </p:spPr>
      </p:pic>
      <p:pic>
        <p:nvPicPr>
          <p:cNvPr id="7" name="Picture 6">
            <a:extLst>
              <a:ext uri="{FF2B5EF4-FFF2-40B4-BE49-F238E27FC236}">
                <a16:creationId xmlns:a16="http://schemas.microsoft.com/office/drawing/2014/main" id="{6F611AD9-BC3D-434D-8E62-52CB99D7ECB5}"/>
              </a:ext>
            </a:extLst>
          </p:cNvPr>
          <p:cNvPicPr>
            <a:picLocks noChangeAspect="1"/>
          </p:cNvPicPr>
          <p:nvPr/>
        </p:nvPicPr>
        <p:blipFill>
          <a:blip r:embed="rId3"/>
          <a:stretch>
            <a:fillRect/>
          </a:stretch>
        </p:blipFill>
        <p:spPr>
          <a:xfrm>
            <a:off x="2162431" y="4971803"/>
            <a:ext cx="1132703" cy="1365907"/>
          </a:xfrm>
          <a:prstGeom prst="rect">
            <a:avLst/>
          </a:prstGeom>
        </p:spPr>
      </p:pic>
      <p:pic>
        <p:nvPicPr>
          <p:cNvPr id="11" name="Picture 10">
            <a:extLst>
              <a:ext uri="{FF2B5EF4-FFF2-40B4-BE49-F238E27FC236}">
                <a16:creationId xmlns:a16="http://schemas.microsoft.com/office/drawing/2014/main" id="{99EB3F17-C288-214B-AEB0-608300BBF6AC}"/>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3480487" y="5404260"/>
            <a:ext cx="539750" cy="933450"/>
          </a:xfrm>
          <a:prstGeom prst="rect">
            <a:avLst/>
          </a:prstGeom>
        </p:spPr>
      </p:pic>
      <p:pic>
        <p:nvPicPr>
          <p:cNvPr id="12" name="Picture 11">
            <a:extLst>
              <a:ext uri="{FF2B5EF4-FFF2-40B4-BE49-F238E27FC236}">
                <a16:creationId xmlns:a16="http://schemas.microsoft.com/office/drawing/2014/main" id="{A34237C6-C638-F040-9285-4F9089DF5F1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4038427" y="5404260"/>
            <a:ext cx="539750" cy="933450"/>
          </a:xfrm>
          <a:prstGeom prst="rect">
            <a:avLst/>
          </a:prstGeom>
        </p:spPr>
      </p:pic>
      <p:pic>
        <p:nvPicPr>
          <p:cNvPr id="13" name="Picture 12">
            <a:extLst>
              <a:ext uri="{FF2B5EF4-FFF2-40B4-BE49-F238E27FC236}">
                <a16:creationId xmlns:a16="http://schemas.microsoft.com/office/drawing/2014/main" id="{AED234F7-77F4-B245-91E7-D2E64D17988A}"/>
              </a:ext>
            </a:extLst>
          </p:cNvPr>
          <p:cNvPicPr>
            <a:picLocks noChangeAspect="1"/>
          </p:cNvPicPr>
          <p:nvPr/>
        </p:nvPicPr>
        <p:blipFill>
          <a:blip r:embed="rId8"/>
          <a:stretch>
            <a:fillRect/>
          </a:stretch>
        </p:blipFill>
        <p:spPr>
          <a:xfrm>
            <a:off x="4621254" y="5391404"/>
            <a:ext cx="539750" cy="933450"/>
          </a:xfrm>
          <a:prstGeom prst="rect">
            <a:avLst/>
          </a:prstGeom>
        </p:spPr>
      </p:pic>
      <p:pic>
        <p:nvPicPr>
          <p:cNvPr id="14" name="Picture 13">
            <a:extLst>
              <a:ext uri="{FF2B5EF4-FFF2-40B4-BE49-F238E27FC236}">
                <a16:creationId xmlns:a16="http://schemas.microsoft.com/office/drawing/2014/main" id="{B9AFDF17-655D-EA40-81F3-E7E5C6A0032E}"/>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5179194" y="5449638"/>
            <a:ext cx="539750" cy="933450"/>
          </a:xfrm>
          <a:prstGeom prst="rect">
            <a:avLst/>
          </a:prstGeom>
        </p:spPr>
      </p:pic>
      <p:pic>
        <p:nvPicPr>
          <p:cNvPr id="15" name="Picture 14">
            <a:extLst>
              <a:ext uri="{FF2B5EF4-FFF2-40B4-BE49-F238E27FC236}">
                <a16:creationId xmlns:a16="http://schemas.microsoft.com/office/drawing/2014/main" id="{A5BC6323-42D2-3D4A-AE37-15DE4A869DC1}"/>
              </a:ext>
            </a:extLst>
          </p:cNvPr>
          <p:cNvPicPr>
            <a:picLocks noChangeAspect="1"/>
          </p:cNvPicPr>
          <p:nvPr/>
        </p:nvPicPr>
        <p:blipFill>
          <a:blip r:embed="rId8"/>
          <a:stretch>
            <a:fillRect/>
          </a:stretch>
        </p:blipFill>
        <p:spPr>
          <a:xfrm>
            <a:off x="5747954" y="5391404"/>
            <a:ext cx="539750" cy="933450"/>
          </a:xfrm>
          <a:prstGeom prst="rect">
            <a:avLst/>
          </a:prstGeom>
        </p:spPr>
      </p:pic>
    </p:spTree>
    <p:extLst>
      <p:ext uri="{BB962C8B-B14F-4D97-AF65-F5344CB8AC3E}">
        <p14:creationId xmlns:p14="http://schemas.microsoft.com/office/powerpoint/2010/main" val="100588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269BA-B54A-224F-9705-E440FCEEB29F}"/>
              </a:ext>
            </a:extLst>
          </p:cNvPr>
          <p:cNvSpPr/>
          <p:nvPr/>
        </p:nvSpPr>
        <p:spPr>
          <a:xfrm>
            <a:off x="3509319" y="5029197"/>
            <a:ext cx="5671751" cy="164344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Benefits of Clustering Keys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6596" y="1315058"/>
            <a:ext cx="11821102" cy="1188698"/>
          </a:xfrm>
        </p:spPr>
        <p:txBody>
          <a:bodyPr/>
          <a:lstStyle/>
          <a:p>
            <a:r>
              <a:rPr lang="en-US" dirty="0"/>
              <a:t>Improved scan efficiency in queries by skipping data that does not match filtering predicates</a:t>
            </a:r>
          </a:p>
          <a:p>
            <a:pPr lvl="1">
              <a:buFont typeface="Wingdings" pitchFamily="2" charset="2"/>
              <a:buChar char="Ø"/>
            </a:pPr>
            <a:r>
              <a:rPr lang="en-US" dirty="0"/>
              <a:t>compute resources used to perform clustering consume credits</a:t>
            </a:r>
          </a:p>
          <a:p>
            <a:pPr lvl="1">
              <a:buFont typeface="Wingdings" pitchFamily="2" charset="2"/>
              <a:buChar char="Ø"/>
            </a:pPr>
            <a:r>
              <a:rPr lang="en-US" dirty="0"/>
              <a:t>Should only be used when it will benefit substantially</a:t>
            </a:r>
          </a:p>
          <a:p>
            <a:r>
              <a:rPr lang="en-US" dirty="0"/>
              <a:t>Better column compression than in tables with no clustering. This is especially true when other columns are strongly correlated with the columns that comprise the clustering key</a:t>
            </a:r>
          </a:p>
          <a:p>
            <a:r>
              <a:rPr lang="en-US" dirty="0"/>
              <a:t>After a key has been defined on a table, no additional administration is required, unless you chose to drop or modify the key</a:t>
            </a:r>
          </a:p>
          <a:p>
            <a:pPr marL="76200" indent="0">
              <a:buNone/>
            </a:pPr>
            <a:endParaRPr lang="en-US" dirty="0"/>
          </a:p>
        </p:txBody>
      </p:sp>
      <p:sp>
        <p:nvSpPr>
          <p:cNvPr id="6" name="Rectangle 5">
            <a:extLst>
              <a:ext uri="{FF2B5EF4-FFF2-40B4-BE49-F238E27FC236}">
                <a16:creationId xmlns:a16="http://schemas.microsoft.com/office/drawing/2014/main" id="{070ABC5F-E3D3-934D-88DD-09FEC717C516}"/>
              </a:ext>
            </a:extLst>
          </p:cNvPr>
          <p:cNvSpPr/>
          <p:nvPr/>
        </p:nvSpPr>
        <p:spPr>
          <a:xfrm>
            <a:off x="3707027" y="5250758"/>
            <a:ext cx="5276336" cy="1200329"/>
          </a:xfrm>
          <a:prstGeom prst="rect">
            <a:avLst/>
          </a:prstGeom>
        </p:spPr>
        <p:txBody>
          <a:bodyPr wrap="square">
            <a:spAutoFit/>
          </a:bodyPr>
          <a:lstStyle/>
          <a:p>
            <a:r>
              <a:rPr lang="en-US" dirty="0">
                <a:solidFill>
                  <a:srgbClr val="088A08"/>
                </a:solidFill>
              </a:rPr>
              <a:t>select</a:t>
            </a:r>
            <a:r>
              <a:rPr lang="en-US" dirty="0"/>
              <a:t> </a:t>
            </a:r>
            <a:r>
              <a:rPr lang="en-US" dirty="0">
                <a:solidFill>
                  <a:srgbClr val="404040"/>
                </a:solidFill>
              </a:rPr>
              <a:t>...</a:t>
            </a:r>
            <a:r>
              <a:rPr lang="en-US" dirty="0"/>
              <a:t> </a:t>
            </a:r>
          </a:p>
          <a:p>
            <a:r>
              <a:rPr lang="en-US" dirty="0">
                <a:solidFill>
                  <a:srgbClr val="088A08"/>
                </a:solidFill>
              </a:rPr>
              <a:t>from</a:t>
            </a:r>
            <a:r>
              <a:rPr lang="en-US" dirty="0"/>
              <a:t> </a:t>
            </a:r>
            <a:r>
              <a:rPr lang="en-US" dirty="0" err="1">
                <a:solidFill>
                  <a:srgbClr val="000000"/>
                </a:solidFill>
              </a:rPr>
              <a:t>my_table</a:t>
            </a:r>
            <a:r>
              <a:rPr lang="en-US" dirty="0"/>
              <a:t> </a:t>
            </a:r>
            <a:r>
              <a:rPr lang="en-US" dirty="0">
                <a:solidFill>
                  <a:srgbClr val="088A08"/>
                </a:solidFill>
              </a:rPr>
              <a:t>inner</a:t>
            </a:r>
            <a:r>
              <a:rPr lang="en-US" dirty="0"/>
              <a:t> </a:t>
            </a:r>
            <a:r>
              <a:rPr lang="en-US" dirty="0">
                <a:solidFill>
                  <a:srgbClr val="088A08"/>
                </a:solidFill>
              </a:rPr>
              <a:t>join</a:t>
            </a:r>
            <a:r>
              <a:rPr lang="en-US" dirty="0"/>
              <a:t> </a:t>
            </a:r>
            <a:r>
              <a:rPr lang="en-US" dirty="0" err="1">
                <a:solidFill>
                  <a:srgbClr val="000000"/>
                </a:solidFill>
              </a:rPr>
              <a:t>my_materialized_view</a:t>
            </a:r>
            <a:r>
              <a:rPr lang="en-US" dirty="0"/>
              <a:t> </a:t>
            </a:r>
            <a:r>
              <a:rPr lang="en-US" dirty="0">
                <a:solidFill>
                  <a:srgbClr val="088A08"/>
                </a:solidFill>
              </a:rPr>
              <a:t>on</a:t>
            </a:r>
            <a:r>
              <a:rPr lang="en-US" dirty="0"/>
              <a:t> </a:t>
            </a:r>
            <a:r>
              <a:rPr lang="en-US" dirty="0">
                <a:solidFill>
                  <a:srgbClr val="000000"/>
                </a:solidFill>
              </a:rPr>
              <a:t>my_materialized_view</a:t>
            </a:r>
            <a:r>
              <a:rPr lang="en-US" dirty="0">
                <a:solidFill>
                  <a:srgbClr val="404040"/>
                </a:solidFill>
              </a:rPr>
              <a:t>.</a:t>
            </a:r>
            <a:r>
              <a:rPr lang="en-US" dirty="0">
                <a:solidFill>
                  <a:srgbClr val="000000"/>
                </a:solidFill>
              </a:rPr>
              <a:t>col1</a:t>
            </a:r>
            <a:r>
              <a:rPr lang="en-US" dirty="0"/>
              <a:t> </a:t>
            </a:r>
            <a:r>
              <a:rPr lang="en-US" dirty="0">
                <a:solidFill>
                  <a:srgbClr val="404040"/>
                </a:solidFill>
              </a:rPr>
              <a:t>=</a:t>
            </a:r>
            <a:r>
              <a:rPr lang="en-US" dirty="0"/>
              <a:t> </a:t>
            </a:r>
            <a:r>
              <a:rPr lang="en-US" dirty="0">
                <a:solidFill>
                  <a:srgbClr val="000000"/>
                </a:solidFill>
              </a:rPr>
              <a:t>my_table</a:t>
            </a:r>
            <a:r>
              <a:rPr lang="en-US" dirty="0">
                <a:solidFill>
                  <a:srgbClr val="404040"/>
                </a:solidFill>
              </a:rPr>
              <a:t>.</a:t>
            </a:r>
            <a:r>
              <a:rPr lang="en-US" dirty="0">
                <a:solidFill>
                  <a:srgbClr val="000000"/>
                </a:solidFill>
              </a:rPr>
              <a:t>col1</a:t>
            </a:r>
            <a:r>
              <a:rPr lang="en-US" dirty="0"/>
              <a:t> </a:t>
            </a:r>
          </a:p>
          <a:p>
            <a:r>
              <a:rPr lang="en-US" dirty="0">
                <a:solidFill>
                  <a:srgbClr val="404040"/>
                </a:solidFill>
              </a:rPr>
              <a:t>...</a:t>
            </a:r>
            <a:endParaRPr lang="en-US" dirty="0"/>
          </a:p>
        </p:txBody>
      </p:sp>
      <p:pic>
        <p:nvPicPr>
          <p:cNvPr id="8" name="Picture 7">
            <a:extLst>
              <a:ext uri="{FF2B5EF4-FFF2-40B4-BE49-F238E27FC236}">
                <a16:creationId xmlns:a16="http://schemas.microsoft.com/office/drawing/2014/main" id="{247E7746-E0C8-DF46-A92A-8C0E50782749}"/>
              </a:ext>
            </a:extLst>
          </p:cNvPr>
          <p:cNvPicPr>
            <a:picLocks noChangeAspect="1"/>
          </p:cNvPicPr>
          <p:nvPr/>
        </p:nvPicPr>
        <p:blipFill>
          <a:blip r:embed="rId3"/>
          <a:stretch>
            <a:fillRect/>
          </a:stretch>
        </p:blipFill>
        <p:spPr>
          <a:xfrm>
            <a:off x="2878438" y="4831742"/>
            <a:ext cx="711200" cy="711200"/>
          </a:xfrm>
          <a:prstGeom prst="rect">
            <a:avLst/>
          </a:prstGeom>
        </p:spPr>
      </p:pic>
    </p:spTree>
    <p:extLst>
      <p:ext uri="{BB962C8B-B14F-4D97-AF65-F5344CB8AC3E}">
        <p14:creationId xmlns:p14="http://schemas.microsoft.com/office/powerpoint/2010/main" val="1627356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Clustering Strategies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5" name="Text Placeholder 4">
            <a:extLst>
              <a:ext uri="{FF2B5EF4-FFF2-40B4-BE49-F238E27FC236}">
                <a16:creationId xmlns:a16="http://schemas.microsoft.com/office/drawing/2014/main" id="{AABACE4B-79F2-B94E-854A-6BCA82DD7920}"/>
              </a:ext>
            </a:extLst>
          </p:cNvPr>
          <p:cNvSpPr>
            <a:spLocks noGrp="1"/>
          </p:cNvSpPr>
          <p:nvPr>
            <p:ph type="body" idx="1"/>
          </p:nvPr>
        </p:nvSpPr>
        <p:spPr>
          <a:xfrm>
            <a:off x="828000" y="1512000"/>
            <a:ext cx="10512000" cy="2156751"/>
          </a:xfrm>
        </p:spPr>
        <p:txBody>
          <a:bodyPr/>
          <a:lstStyle/>
          <a:p>
            <a:r>
              <a:rPr lang="en-US" dirty="0"/>
              <a:t>You can use multiple columns to create a Cluster Key</a:t>
            </a:r>
          </a:p>
          <a:p>
            <a:pPr lvl="1">
              <a:buFont typeface="Wingdings" pitchFamily="2" charset="2"/>
              <a:buChar char="Ø"/>
            </a:pPr>
            <a:r>
              <a:rPr lang="en-US" dirty="0"/>
              <a:t>More than 3-4 outweighs the benefit </a:t>
            </a:r>
          </a:p>
          <a:p>
            <a:r>
              <a:rPr lang="en-US" dirty="0"/>
              <a:t>Use columns that are used in the WHERE or JOIN fields</a:t>
            </a:r>
          </a:p>
        </p:txBody>
      </p:sp>
      <p:sp>
        <p:nvSpPr>
          <p:cNvPr id="7" name="Rectangle 6">
            <a:extLst>
              <a:ext uri="{FF2B5EF4-FFF2-40B4-BE49-F238E27FC236}">
                <a16:creationId xmlns:a16="http://schemas.microsoft.com/office/drawing/2014/main" id="{F9E21D5B-1EAE-8945-B4E0-AD94FE005902}"/>
              </a:ext>
            </a:extLst>
          </p:cNvPr>
          <p:cNvSpPr/>
          <p:nvPr/>
        </p:nvSpPr>
        <p:spPr>
          <a:xfrm>
            <a:off x="1070518" y="2942588"/>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C4861-F562-AA46-934C-36C162B93A2D}"/>
              </a:ext>
            </a:extLst>
          </p:cNvPr>
          <p:cNvSpPr/>
          <p:nvPr/>
        </p:nvSpPr>
        <p:spPr>
          <a:xfrm>
            <a:off x="1179221" y="3144247"/>
            <a:ext cx="3902926" cy="923330"/>
          </a:xfrm>
          <a:prstGeom prst="rect">
            <a:avLst/>
          </a:prstGeom>
        </p:spPr>
        <p:txBody>
          <a:bodyPr wrap="square">
            <a:spAutoFit/>
          </a:bodyPr>
          <a:lstStyle/>
          <a:p>
            <a:r>
              <a:rPr lang="en-US" dirty="0"/>
              <a:t>SELECT date …</a:t>
            </a:r>
          </a:p>
          <a:p>
            <a:r>
              <a:rPr lang="en-US" dirty="0"/>
              <a:t>FROM </a:t>
            </a:r>
            <a:r>
              <a:rPr lang="en-US" dirty="0" err="1"/>
              <a:t>my_table</a:t>
            </a:r>
            <a:endParaRPr lang="en-US" dirty="0"/>
          </a:p>
          <a:p>
            <a:r>
              <a:rPr lang="en-US" dirty="0"/>
              <a:t>WHERE </a:t>
            </a:r>
            <a:r>
              <a:rPr lang="en-US" dirty="0">
                <a:solidFill>
                  <a:srgbClr val="00B050"/>
                </a:solidFill>
              </a:rPr>
              <a:t>date</a:t>
            </a:r>
            <a:r>
              <a:rPr lang="en-US" dirty="0"/>
              <a:t> BETWEEN x AND y</a:t>
            </a:r>
          </a:p>
        </p:txBody>
      </p:sp>
      <p:sp>
        <p:nvSpPr>
          <p:cNvPr id="11" name="Rectangle 10">
            <a:extLst>
              <a:ext uri="{FF2B5EF4-FFF2-40B4-BE49-F238E27FC236}">
                <a16:creationId xmlns:a16="http://schemas.microsoft.com/office/drawing/2014/main" id="{B4B69596-AD95-484E-8C56-C3ACCD117223}"/>
              </a:ext>
            </a:extLst>
          </p:cNvPr>
          <p:cNvSpPr/>
          <p:nvPr/>
        </p:nvSpPr>
        <p:spPr>
          <a:xfrm>
            <a:off x="5939883" y="2908732"/>
            <a:ext cx="3995854"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EE3EE0-757C-E548-A89F-9D2E5211E916}"/>
              </a:ext>
            </a:extLst>
          </p:cNvPr>
          <p:cNvSpPr txBox="1"/>
          <p:nvPr/>
        </p:nvSpPr>
        <p:spPr>
          <a:xfrm>
            <a:off x="5939883" y="3110391"/>
            <a:ext cx="3867512" cy="923330"/>
          </a:xfrm>
          <a:prstGeom prst="rect">
            <a:avLst/>
          </a:prstGeom>
          <a:noFill/>
        </p:spPr>
        <p:txBody>
          <a:bodyPr wrap="square" rtlCol="0">
            <a:spAutoFit/>
          </a:bodyPr>
          <a:lstStyle/>
          <a:p>
            <a:r>
              <a:rPr lang="en-US" dirty="0"/>
              <a:t>…</a:t>
            </a:r>
          </a:p>
          <a:p>
            <a:r>
              <a:rPr lang="en-US" dirty="0"/>
              <a:t>FROM table1 JOIN table2 ON </a:t>
            </a:r>
            <a:r>
              <a:rPr lang="en-US" dirty="0">
                <a:solidFill>
                  <a:srgbClr val="00B050"/>
                </a:solidFill>
              </a:rPr>
              <a:t>table2.column_A </a:t>
            </a:r>
            <a:r>
              <a:rPr lang="en-US" dirty="0"/>
              <a:t>= </a:t>
            </a:r>
            <a:r>
              <a:rPr lang="en-US" dirty="0">
                <a:solidFill>
                  <a:srgbClr val="00B050"/>
                </a:solidFill>
              </a:rPr>
              <a:t>table1.column_B</a:t>
            </a:r>
          </a:p>
        </p:txBody>
      </p:sp>
      <p:pic>
        <p:nvPicPr>
          <p:cNvPr id="12" name="Picture 11">
            <a:extLst>
              <a:ext uri="{FF2B5EF4-FFF2-40B4-BE49-F238E27FC236}">
                <a16:creationId xmlns:a16="http://schemas.microsoft.com/office/drawing/2014/main" id="{7FC28A8D-6938-8545-AA1D-DE6F0DD2BF1F}"/>
              </a:ext>
            </a:extLst>
          </p:cNvPr>
          <p:cNvPicPr>
            <a:picLocks noChangeAspect="1"/>
          </p:cNvPicPr>
          <p:nvPr/>
        </p:nvPicPr>
        <p:blipFill>
          <a:blip r:embed="rId3"/>
          <a:stretch>
            <a:fillRect/>
          </a:stretch>
        </p:blipFill>
        <p:spPr>
          <a:xfrm>
            <a:off x="536186" y="2864297"/>
            <a:ext cx="711200" cy="658302"/>
          </a:xfrm>
          <a:prstGeom prst="rect">
            <a:avLst/>
          </a:prstGeom>
        </p:spPr>
      </p:pic>
      <p:pic>
        <p:nvPicPr>
          <p:cNvPr id="13" name="Picture 12">
            <a:extLst>
              <a:ext uri="{FF2B5EF4-FFF2-40B4-BE49-F238E27FC236}">
                <a16:creationId xmlns:a16="http://schemas.microsoft.com/office/drawing/2014/main" id="{2BFA50E5-2DD2-5240-A6F4-1553F148DA0A}"/>
              </a:ext>
            </a:extLst>
          </p:cNvPr>
          <p:cNvPicPr>
            <a:picLocks noChangeAspect="1"/>
          </p:cNvPicPr>
          <p:nvPr/>
        </p:nvPicPr>
        <p:blipFill>
          <a:blip r:embed="rId3"/>
          <a:stretch>
            <a:fillRect/>
          </a:stretch>
        </p:blipFill>
        <p:spPr>
          <a:xfrm>
            <a:off x="5370244" y="2851406"/>
            <a:ext cx="711200" cy="658302"/>
          </a:xfrm>
          <a:prstGeom prst="rect">
            <a:avLst/>
          </a:prstGeom>
        </p:spPr>
      </p:pic>
      <p:sp>
        <p:nvSpPr>
          <p:cNvPr id="14" name="Text Placeholder 4">
            <a:extLst>
              <a:ext uri="{FF2B5EF4-FFF2-40B4-BE49-F238E27FC236}">
                <a16:creationId xmlns:a16="http://schemas.microsoft.com/office/drawing/2014/main" id="{AFADE2AB-EA4E-EB49-821F-EC623341C47E}"/>
              </a:ext>
            </a:extLst>
          </p:cNvPr>
          <p:cNvSpPr txBox="1">
            <a:spLocks/>
          </p:cNvSpPr>
          <p:nvPr/>
        </p:nvSpPr>
        <p:spPr>
          <a:xfrm>
            <a:off x="840000" y="4214997"/>
            <a:ext cx="10512000" cy="2156751"/>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kern="0" dirty="0"/>
              <a:t>Pick columns with high enough cardinality that enables effective pruning</a:t>
            </a:r>
          </a:p>
          <a:p>
            <a:pPr lvl="1">
              <a:buFont typeface="Wingdings" pitchFamily="2" charset="2"/>
              <a:buChar char="Ø"/>
            </a:pPr>
            <a:r>
              <a:rPr lang="en-US" kern="0" dirty="0"/>
              <a:t>Low cardinality – male or female</a:t>
            </a:r>
          </a:p>
          <a:p>
            <a:pPr lvl="1">
              <a:buFont typeface="Wingdings" pitchFamily="2" charset="2"/>
              <a:buChar char="Ø"/>
            </a:pPr>
            <a:r>
              <a:rPr lang="en-US" kern="0" dirty="0"/>
              <a:t>Too high cardinality – user id </a:t>
            </a:r>
          </a:p>
          <a:p>
            <a:pPr lvl="1">
              <a:buFont typeface="Wingdings" pitchFamily="2" charset="2"/>
              <a:buChar char="Ø"/>
            </a:pPr>
            <a:r>
              <a:rPr lang="en-US" kern="0" dirty="0"/>
              <a:t>Just right – product group </a:t>
            </a:r>
          </a:p>
        </p:txBody>
      </p:sp>
      <p:pic>
        <p:nvPicPr>
          <p:cNvPr id="15" name="Picture 14">
            <a:extLst>
              <a:ext uri="{FF2B5EF4-FFF2-40B4-BE49-F238E27FC236}">
                <a16:creationId xmlns:a16="http://schemas.microsoft.com/office/drawing/2014/main" id="{EB481721-168C-A64D-94CE-8B19A48194AA}"/>
              </a:ext>
            </a:extLst>
          </p:cNvPr>
          <p:cNvPicPr>
            <a:picLocks noChangeAspect="1"/>
          </p:cNvPicPr>
          <p:nvPr/>
        </p:nvPicPr>
        <p:blipFill>
          <a:blip r:embed="rId4"/>
          <a:stretch>
            <a:fillRect/>
          </a:stretch>
        </p:blipFill>
        <p:spPr>
          <a:xfrm>
            <a:off x="8158526" y="5017767"/>
            <a:ext cx="2524341" cy="1633931"/>
          </a:xfrm>
          <a:prstGeom prst="rect">
            <a:avLst/>
          </a:prstGeom>
        </p:spPr>
      </p:pic>
    </p:spTree>
    <p:extLst>
      <p:ext uri="{BB962C8B-B14F-4D97-AF65-F5344CB8AC3E}">
        <p14:creationId xmlns:p14="http://schemas.microsoft.com/office/powerpoint/2010/main" val="226689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Break &amp; Lab 4a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extLst>
              <a:ext uri="{FF2B5EF4-FFF2-40B4-BE49-F238E27FC236}">
                <a16:creationId xmlns:a16="http://schemas.microsoft.com/office/drawing/2014/main" id="{9E3DCDB3-4EE7-7247-96CC-01514E89A03C}"/>
              </a:ext>
            </a:extLst>
          </p:cNvPr>
          <p:cNvPicPr>
            <a:picLocks noChangeAspect="1"/>
          </p:cNvPicPr>
          <p:nvPr/>
        </p:nvPicPr>
        <p:blipFill>
          <a:blip r:embed="rId3"/>
          <a:stretch>
            <a:fillRect/>
          </a:stretch>
        </p:blipFill>
        <p:spPr>
          <a:xfrm>
            <a:off x="1538867" y="1627237"/>
            <a:ext cx="3495288" cy="3495288"/>
          </a:xfrm>
          <a:prstGeom prst="rect">
            <a:avLst/>
          </a:prstGeom>
        </p:spPr>
      </p:pic>
      <p:pic>
        <p:nvPicPr>
          <p:cNvPr id="6" name="Picture 5">
            <a:extLst>
              <a:ext uri="{FF2B5EF4-FFF2-40B4-BE49-F238E27FC236}">
                <a16:creationId xmlns:a16="http://schemas.microsoft.com/office/drawing/2014/main" id="{F5D3A41B-BC57-2040-8D12-2BC9DBB7D472}"/>
              </a:ext>
            </a:extLst>
          </p:cNvPr>
          <p:cNvPicPr>
            <a:picLocks noChangeAspect="1"/>
          </p:cNvPicPr>
          <p:nvPr/>
        </p:nvPicPr>
        <p:blipFill>
          <a:blip r:embed="rId4"/>
          <a:stretch>
            <a:fillRect/>
          </a:stretch>
        </p:blipFill>
        <p:spPr>
          <a:xfrm>
            <a:off x="8161762" y="3969835"/>
            <a:ext cx="3035411" cy="2384966"/>
          </a:xfrm>
          <a:prstGeom prst="rect">
            <a:avLst/>
          </a:prstGeom>
        </p:spPr>
      </p:pic>
      <p:sp>
        <p:nvSpPr>
          <p:cNvPr id="7" name="Freeform 6">
            <a:extLst>
              <a:ext uri="{FF2B5EF4-FFF2-40B4-BE49-F238E27FC236}">
                <a16:creationId xmlns:a16="http://schemas.microsoft.com/office/drawing/2014/main" id="{A4ECE49D-9D7E-4E4E-ADA6-A66A9D6FFB69}"/>
              </a:ext>
            </a:extLst>
          </p:cNvPr>
          <p:cNvSpPr/>
          <p:nvPr/>
        </p:nvSpPr>
        <p:spPr>
          <a:xfrm>
            <a:off x="4708704" y="1994053"/>
            <a:ext cx="4474538" cy="3993932"/>
          </a:xfrm>
          <a:custGeom>
            <a:avLst/>
            <a:gdLst>
              <a:gd name="connsiteX0" fmla="*/ 0 w 4474538"/>
              <a:gd name="connsiteY0" fmla="*/ 1719083 h 3993932"/>
              <a:gd name="connsiteX1" fmla="*/ 970156 w 4474538"/>
              <a:gd name="connsiteY1" fmla="*/ 1150371 h 3993932"/>
              <a:gd name="connsiteX2" fmla="*/ 1271239 w 4474538"/>
              <a:gd name="connsiteY2" fmla="*/ 157912 h 3993932"/>
              <a:gd name="connsiteX3" fmla="*/ 2486722 w 4474538"/>
              <a:gd name="connsiteY3" fmla="*/ 68702 h 3993932"/>
              <a:gd name="connsiteX4" fmla="*/ 3233854 w 4474538"/>
              <a:gd name="connsiteY4" fmla="*/ 826985 h 3993932"/>
              <a:gd name="connsiteX5" fmla="*/ 2631688 w 4474538"/>
              <a:gd name="connsiteY5" fmla="*/ 1261883 h 3993932"/>
              <a:gd name="connsiteX6" fmla="*/ 2330605 w 4474538"/>
              <a:gd name="connsiteY6" fmla="*/ 626263 h 3993932"/>
              <a:gd name="connsiteX7" fmla="*/ 3334215 w 4474538"/>
              <a:gd name="connsiteY7" fmla="*/ 358634 h 3993932"/>
              <a:gd name="connsiteX8" fmla="*/ 4460488 w 4474538"/>
              <a:gd name="connsiteY8" fmla="*/ 1496058 h 3993932"/>
              <a:gd name="connsiteX9" fmla="*/ 2509024 w 4474538"/>
              <a:gd name="connsiteY9" fmla="*/ 2756146 h 3993932"/>
              <a:gd name="connsiteX10" fmla="*/ 1773044 w 4474538"/>
              <a:gd name="connsiteY10" fmla="*/ 3704000 h 3993932"/>
              <a:gd name="connsiteX11" fmla="*/ 2921619 w 4474538"/>
              <a:gd name="connsiteY11" fmla="*/ 3993932 h 3993932"/>
              <a:gd name="connsiteX12" fmla="*/ 2921619 w 4474538"/>
              <a:gd name="connsiteY12" fmla="*/ 3993932 h 39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4538" h="3993932">
                <a:moveTo>
                  <a:pt x="0" y="1719083"/>
                </a:moveTo>
                <a:cubicBezTo>
                  <a:pt x="379141" y="1564824"/>
                  <a:pt x="758283" y="1410566"/>
                  <a:pt x="970156" y="1150371"/>
                </a:cubicBezTo>
                <a:cubicBezTo>
                  <a:pt x="1182029" y="890176"/>
                  <a:pt x="1018478" y="338190"/>
                  <a:pt x="1271239" y="157912"/>
                </a:cubicBezTo>
                <a:cubicBezTo>
                  <a:pt x="1524000" y="-22366"/>
                  <a:pt x="2159620" y="-42810"/>
                  <a:pt x="2486722" y="68702"/>
                </a:cubicBezTo>
                <a:cubicBezTo>
                  <a:pt x="2813825" y="180214"/>
                  <a:pt x="3209693" y="628121"/>
                  <a:pt x="3233854" y="826985"/>
                </a:cubicBezTo>
                <a:cubicBezTo>
                  <a:pt x="3258015" y="1025849"/>
                  <a:pt x="2782229" y="1295337"/>
                  <a:pt x="2631688" y="1261883"/>
                </a:cubicBezTo>
                <a:cubicBezTo>
                  <a:pt x="2481147" y="1228429"/>
                  <a:pt x="2213517" y="776804"/>
                  <a:pt x="2330605" y="626263"/>
                </a:cubicBezTo>
                <a:cubicBezTo>
                  <a:pt x="2447693" y="475722"/>
                  <a:pt x="2979235" y="213668"/>
                  <a:pt x="3334215" y="358634"/>
                </a:cubicBezTo>
                <a:cubicBezTo>
                  <a:pt x="3689195" y="503600"/>
                  <a:pt x="4598020" y="1096473"/>
                  <a:pt x="4460488" y="1496058"/>
                </a:cubicBezTo>
                <a:cubicBezTo>
                  <a:pt x="4322956" y="1895643"/>
                  <a:pt x="2956931" y="2388156"/>
                  <a:pt x="2509024" y="2756146"/>
                </a:cubicBezTo>
                <a:cubicBezTo>
                  <a:pt x="2061117" y="3124136"/>
                  <a:pt x="1704278" y="3497702"/>
                  <a:pt x="1773044" y="3704000"/>
                </a:cubicBezTo>
                <a:cubicBezTo>
                  <a:pt x="1841810" y="3910298"/>
                  <a:pt x="2921619" y="3993932"/>
                  <a:pt x="2921619" y="3993932"/>
                </a:cubicBezTo>
                <a:lnTo>
                  <a:pt x="2921619" y="3993932"/>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252D299-CE42-FA41-93E6-8FB721D4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35" y="4056506"/>
            <a:ext cx="6962078" cy="2080697"/>
          </a:xfrm>
          <a:prstGeom prst="rect">
            <a:avLst/>
          </a:prstGeom>
        </p:spPr>
      </p:pic>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254858" y="1520874"/>
            <a:ext cx="5393473" cy="2174497"/>
          </a:xfrm>
        </p:spPr>
        <p:txBody>
          <a:bodyPr/>
          <a:lstStyle/>
          <a:p>
            <a:pPr marL="76200" indent="0">
              <a:buNone/>
            </a:pPr>
            <a:r>
              <a:rPr lang="en-US" b="1" dirty="0">
                <a:solidFill>
                  <a:srgbClr val="00B0F0"/>
                </a:solidFill>
              </a:rPr>
              <a:t>Temporary Tables </a:t>
            </a:r>
            <a:r>
              <a:rPr lang="en-US" dirty="0"/>
              <a:t>only exist within the session in which they were created. </a:t>
            </a:r>
            <a:r>
              <a:rPr lang="en-US" kern="1200" dirty="0">
                <a:solidFill>
                  <a:schemeClr val="tx1"/>
                </a:solidFill>
              </a:rPr>
              <a:t>Once the session ends, data stored in the table is purged completely from the system</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065364" y="1481889"/>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b="1" kern="0" dirty="0">
                <a:solidFill>
                  <a:srgbClr val="00B050"/>
                </a:solidFill>
              </a:rPr>
              <a:t>Transient Tables</a:t>
            </a:r>
            <a:r>
              <a:rPr lang="en-US" b="1" kern="0" dirty="0">
                <a:solidFill>
                  <a:srgbClr val="7030A0"/>
                </a:solidFill>
              </a:rPr>
              <a:t> </a:t>
            </a:r>
            <a:r>
              <a:rPr lang="en-US" kern="0" dirty="0"/>
              <a:t>persist until explicitly dropped and are available to all users with the appropriate privileges. Transient tables are like permanent tables with the key difference that they do not have a Fail-safe period.</a:t>
            </a:r>
          </a:p>
        </p:txBody>
      </p:sp>
    </p:spTree>
    <p:extLst>
      <p:ext uri="{BB962C8B-B14F-4D97-AF65-F5344CB8AC3E}">
        <p14:creationId xmlns:p14="http://schemas.microsoft.com/office/powerpoint/2010/main" val="366612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a:t>Working with Temp tables and Transient tables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8" name="Text Placeholder 8">
            <a:extLst>
              <a:ext uri="{FF2B5EF4-FFF2-40B4-BE49-F238E27FC236}">
                <a16:creationId xmlns:a16="http://schemas.microsoft.com/office/drawing/2014/main" id="{DB5E15A6-6276-1B4D-8FFC-C7D21F1FD6FF}"/>
              </a:ext>
            </a:extLst>
          </p:cNvPr>
          <p:cNvSpPr>
            <a:spLocks noGrp="1"/>
          </p:cNvSpPr>
          <p:nvPr>
            <p:ph type="body" idx="1"/>
          </p:nvPr>
        </p:nvSpPr>
        <p:spPr>
          <a:xfrm>
            <a:off x="756875" y="2058754"/>
            <a:ext cx="5195683" cy="2174497"/>
          </a:xfrm>
        </p:spPr>
        <p:txBody>
          <a:bodyPr/>
          <a:lstStyle/>
          <a:p>
            <a:pPr marL="76200" indent="0">
              <a:buNone/>
            </a:pPr>
            <a:r>
              <a:rPr lang="en-US" dirty="0">
                <a:solidFill>
                  <a:schemeClr val="tx1"/>
                </a:solidFill>
                <a:latin typeface="Helvetica Neue Light" panose="02000403000000020004" pitchFamily="2" charset="0"/>
                <a:ea typeface="Helvetica Neue Light" panose="02000403000000020004" pitchFamily="2" charset="0"/>
              </a:rPr>
              <a:t>Creating </a:t>
            </a:r>
            <a:r>
              <a:rPr lang="en-US" b="1" dirty="0">
                <a:solidFill>
                  <a:srgbClr val="00B0F0"/>
                </a:solidFill>
                <a:latin typeface="Helvetica Neue Light" panose="02000403000000020004" pitchFamily="2" charset="0"/>
                <a:ea typeface="Helvetica Neue Light" panose="02000403000000020004" pitchFamily="2" charset="0"/>
              </a:rPr>
              <a:t>Temporary Tables </a:t>
            </a:r>
            <a:r>
              <a:rPr lang="en-US" dirty="0">
                <a:solidFill>
                  <a:schemeClr val="tx1"/>
                </a:solidFill>
                <a:latin typeface="Helvetica Neue Light" panose="02000403000000020004" pitchFamily="2" charset="0"/>
                <a:ea typeface="Helvetica Neue Light" panose="02000403000000020004" pitchFamily="2" charset="0"/>
              </a:rPr>
              <a:t>simply specify the TEMPORARY keyword (or TEMP abbreviation) in CREATE TABLE</a:t>
            </a:r>
            <a:endParaRPr lang="en-US" dirty="0"/>
          </a:p>
        </p:txBody>
      </p:sp>
      <p:sp>
        <p:nvSpPr>
          <p:cNvPr id="10" name="Text Placeholder 8">
            <a:extLst>
              <a:ext uri="{FF2B5EF4-FFF2-40B4-BE49-F238E27FC236}">
                <a16:creationId xmlns:a16="http://schemas.microsoft.com/office/drawing/2014/main" id="{D12C709A-2ACD-6B48-A618-86340B9BD0A2}"/>
              </a:ext>
            </a:extLst>
          </p:cNvPr>
          <p:cNvSpPr txBox="1">
            <a:spLocks/>
          </p:cNvSpPr>
          <p:nvPr/>
        </p:nvSpPr>
        <p:spPr>
          <a:xfrm>
            <a:off x="6141055" y="2058754"/>
            <a:ext cx="5691668" cy="2174497"/>
          </a:xfrm>
          <a:prstGeom prst="rect">
            <a:avLst/>
          </a:prstGeom>
          <a:noFill/>
          <a:ln>
            <a:noFill/>
          </a:ln>
        </p:spPr>
        <p:txBody>
          <a:bodyPr spcFirstLastPara="1" wrap="square" lIns="90000" tIns="46800" rIns="91425" bIns="45700" anchor="t" anchorCtr="0"/>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None/>
            </a:pPr>
            <a:r>
              <a:rPr lang="en-US" kern="0" dirty="0">
                <a:solidFill>
                  <a:schemeClr val="tx1"/>
                </a:solidFill>
              </a:rPr>
              <a:t>Creating </a:t>
            </a:r>
            <a:r>
              <a:rPr lang="en-US" b="1" kern="0" dirty="0">
                <a:solidFill>
                  <a:srgbClr val="00B050"/>
                </a:solidFill>
              </a:rPr>
              <a:t>Transient Tables, </a:t>
            </a:r>
            <a:r>
              <a:rPr lang="en-US" kern="0" dirty="0">
                <a:solidFill>
                  <a:schemeClr val="tx1"/>
                </a:solidFill>
              </a:rPr>
              <a:t>schemas, or databases are done by simply specifying the TRANSIENT keyword when creating the object: </a:t>
            </a:r>
          </a:p>
        </p:txBody>
      </p:sp>
      <p:sp>
        <p:nvSpPr>
          <p:cNvPr id="7" name="Rectangle 6">
            <a:extLst>
              <a:ext uri="{FF2B5EF4-FFF2-40B4-BE49-F238E27FC236}">
                <a16:creationId xmlns:a16="http://schemas.microsoft.com/office/drawing/2014/main" id="{4035333F-7250-AD4A-9144-94F8B43378C8}"/>
              </a:ext>
            </a:extLst>
          </p:cNvPr>
          <p:cNvSpPr/>
          <p:nvPr/>
        </p:nvSpPr>
        <p:spPr>
          <a:xfrm>
            <a:off x="1088441" y="3877235"/>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283D59-FB2B-1D48-A488-6C97DBD91746}"/>
              </a:ext>
            </a:extLst>
          </p:cNvPr>
          <p:cNvSpPr txBox="1"/>
          <p:nvPr/>
        </p:nvSpPr>
        <p:spPr>
          <a:xfrm>
            <a:off x="1454514" y="3970765"/>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temporary</a:t>
            </a:r>
            <a:r>
              <a:rPr lang="en-US" dirty="0"/>
              <a:t> </a:t>
            </a:r>
            <a:r>
              <a:rPr lang="en-US" dirty="0">
                <a:solidFill>
                  <a:srgbClr val="088A08"/>
                </a:solidFill>
              </a:rPr>
              <a:t>table</a:t>
            </a:r>
            <a:r>
              <a:rPr lang="en-US" dirty="0"/>
              <a:t> </a:t>
            </a:r>
            <a:r>
              <a:rPr lang="en-US" dirty="0" err="1">
                <a:solidFill>
                  <a:srgbClr val="000000"/>
                </a:solidFill>
              </a:rPr>
              <a:t>mytemptable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9" name="Picture 8">
            <a:extLst>
              <a:ext uri="{FF2B5EF4-FFF2-40B4-BE49-F238E27FC236}">
                <a16:creationId xmlns:a16="http://schemas.microsoft.com/office/drawing/2014/main" id="{C55E966A-D230-F045-8B9A-325F68F5BBB4}"/>
              </a:ext>
            </a:extLst>
          </p:cNvPr>
          <p:cNvPicPr>
            <a:picLocks noChangeAspect="1"/>
          </p:cNvPicPr>
          <p:nvPr/>
        </p:nvPicPr>
        <p:blipFill>
          <a:blip r:embed="rId3"/>
          <a:stretch>
            <a:fillRect/>
          </a:stretch>
        </p:blipFill>
        <p:spPr>
          <a:xfrm>
            <a:off x="652111" y="3774128"/>
            <a:ext cx="711200" cy="658302"/>
          </a:xfrm>
          <a:prstGeom prst="rect">
            <a:avLst/>
          </a:prstGeom>
        </p:spPr>
      </p:pic>
      <p:sp>
        <p:nvSpPr>
          <p:cNvPr id="11" name="Rectangle 10">
            <a:extLst>
              <a:ext uri="{FF2B5EF4-FFF2-40B4-BE49-F238E27FC236}">
                <a16:creationId xmlns:a16="http://schemas.microsoft.com/office/drawing/2014/main" id="{79F2CBA4-456C-984B-8546-DF8B54AEFDC6}"/>
              </a:ext>
            </a:extLst>
          </p:cNvPr>
          <p:cNvSpPr/>
          <p:nvPr/>
        </p:nvSpPr>
        <p:spPr>
          <a:xfrm>
            <a:off x="7229265" y="3897903"/>
            <a:ext cx="3769111" cy="1227974"/>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AF45E1-AC46-314E-AA78-50BD1ED02E94}"/>
              </a:ext>
            </a:extLst>
          </p:cNvPr>
          <p:cNvSpPr txBox="1"/>
          <p:nvPr/>
        </p:nvSpPr>
        <p:spPr>
          <a:xfrm>
            <a:off x="7595338" y="3991433"/>
            <a:ext cx="3620429" cy="923330"/>
          </a:xfrm>
          <a:prstGeom prst="rect">
            <a:avLst/>
          </a:prstGeom>
          <a:noFill/>
        </p:spPr>
        <p:txBody>
          <a:bodyPr wrap="square" rtlCol="0">
            <a:spAutoFit/>
          </a:bodyPr>
          <a:lstStyle/>
          <a:p>
            <a:r>
              <a:rPr lang="en-US" dirty="0">
                <a:solidFill>
                  <a:srgbClr val="088A08"/>
                </a:solidFill>
              </a:rPr>
              <a:t>create</a:t>
            </a:r>
            <a:r>
              <a:rPr lang="en-US" dirty="0"/>
              <a:t> </a:t>
            </a:r>
            <a:r>
              <a:rPr lang="en-US" dirty="0">
                <a:solidFill>
                  <a:srgbClr val="088A08"/>
                </a:solidFill>
              </a:rPr>
              <a:t>transient</a:t>
            </a:r>
            <a:r>
              <a:rPr lang="en-US" dirty="0"/>
              <a:t> </a:t>
            </a:r>
            <a:r>
              <a:rPr lang="en-US" dirty="0">
                <a:solidFill>
                  <a:srgbClr val="088A08"/>
                </a:solidFill>
              </a:rPr>
              <a:t>table</a:t>
            </a:r>
            <a:r>
              <a:rPr lang="en-US" dirty="0"/>
              <a:t> </a:t>
            </a:r>
            <a:r>
              <a:rPr lang="en-US" dirty="0" err="1">
                <a:solidFill>
                  <a:srgbClr val="000000"/>
                </a:solidFill>
              </a:rPr>
              <a:t>mytranstable</a:t>
            </a:r>
            <a:r>
              <a:rPr lang="en-US" dirty="0"/>
              <a:t> </a:t>
            </a:r>
            <a:r>
              <a:rPr lang="en-US" dirty="0">
                <a:solidFill>
                  <a:srgbClr val="404040"/>
                </a:solidFill>
              </a:rPr>
              <a:t>(</a:t>
            </a:r>
            <a:r>
              <a:rPr lang="en-US" dirty="0">
                <a:solidFill>
                  <a:srgbClr val="000000"/>
                </a:solidFill>
              </a:rPr>
              <a:t>id</a:t>
            </a:r>
            <a:r>
              <a:rPr lang="en-US" dirty="0"/>
              <a:t> </a:t>
            </a:r>
            <a:r>
              <a:rPr lang="en-US" dirty="0">
                <a:solidFill>
                  <a:srgbClr val="088A08"/>
                </a:solidFill>
              </a:rPr>
              <a:t>number</a:t>
            </a:r>
            <a:r>
              <a:rPr lang="en-US" dirty="0">
                <a:solidFill>
                  <a:srgbClr val="404040"/>
                </a:solidFill>
              </a:rPr>
              <a:t>,</a:t>
            </a:r>
            <a:r>
              <a:rPr lang="en-US" dirty="0"/>
              <a:t> </a:t>
            </a:r>
            <a:r>
              <a:rPr lang="en-US" dirty="0" err="1">
                <a:solidFill>
                  <a:srgbClr val="000000"/>
                </a:solidFill>
              </a:rPr>
              <a:t>creation_date</a:t>
            </a:r>
            <a:r>
              <a:rPr lang="en-US" dirty="0"/>
              <a:t> </a:t>
            </a:r>
            <a:r>
              <a:rPr lang="en-US" dirty="0">
                <a:solidFill>
                  <a:srgbClr val="088A08"/>
                </a:solidFill>
              </a:rPr>
              <a:t>date</a:t>
            </a:r>
            <a:r>
              <a:rPr lang="en-US" dirty="0">
                <a:solidFill>
                  <a:srgbClr val="404040"/>
                </a:solidFill>
              </a:rPr>
              <a:t>);</a:t>
            </a:r>
            <a:endParaRPr lang="en-US" dirty="0"/>
          </a:p>
        </p:txBody>
      </p:sp>
      <p:pic>
        <p:nvPicPr>
          <p:cNvPr id="13" name="Picture 12">
            <a:extLst>
              <a:ext uri="{FF2B5EF4-FFF2-40B4-BE49-F238E27FC236}">
                <a16:creationId xmlns:a16="http://schemas.microsoft.com/office/drawing/2014/main" id="{C0DE5841-2BCA-6246-A14A-429C8C7E7852}"/>
              </a:ext>
            </a:extLst>
          </p:cNvPr>
          <p:cNvPicPr>
            <a:picLocks noChangeAspect="1"/>
          </p:cNvPicPr>
          <p:nvPr/>
        </p:nvPicPr>
        <p:blipFill>
          <a:blip r:embed="rId3"/>
          <a:stretch>
            <a:fillRect/>
          </a:stretch>
        </p:blipFill>
        <p:spPr>
          <a:xfrm>
            <a:off x="6792935" y="3794796"/>
            <a:ext cx="711200" cy="658302"/>
          </a:xfrm>
          <a:prstGeom prst="rect">
            <a:avLst/>
          </a:prstGeom>
        </p:spPr>
      </p:pic>
      <p:sp>
        <p:nvSpPr>
          <p:cNvPr id="14" name="Rounded Rectangular Callout 13">
            <a:extLst>
              <a:ext uri="{FF2B5EF4-FFF2-40B4-BE49-F238E27FC236}">
                <a16:creationId xmlns:a16="http://schemas.microsoft.com/office/drawing/2014/main" id="{7BDEADA2-2891-7F4B-8803-C3448889A60A}"/>
              </a:ext>
            </a:extLst>
          </p:cNvPr>
          <p:cNvSpPr/>
          <p:nvPr/>
        </p:nvSpPr>
        <p:spPr>
          <a:xfrm>
            <a:off x="4604425" y="5437745"/>
            <a:ext cx="3073259" cy="1227974"/>
          </a:xfrm>
          <a:prstGeom prst="wedgeRoundRectCallout">
            <a:avLst>
              <a:gd name="adj1" fmla="val 33074"/>
              <a:gd name="adj2" fmla="val 64355"/>
              <a:gd name="adj3" fmla="val 166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2">
                    <a:lumMod val="50000"/>
                  </a:schemeClr>
                </a:solidFill>
              </a:rPr>
              <a:t>After creation, temporary and transient tables cannot be converted to any other table type</a:t>
            </a:r>
          </a:p>
        </p:txBody>
      </p:sp>
    </p:spTree>
    <p:extLst>
      <p:ext uri="{BB962C8B-B14F-4D97-AF65-F5344CB8AC3E}">
        <p14:creationId xmlns:p14="http://schemas.microsoft.com/office/powerpoint/2010/main" val="116161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C1FD-613D-1E40-8BFC-5EA8DEDE2150}"/>
              </a:ext>
            </a:extLst>
          </p:cNvPr>
          <p:cNvSpPr>
            <a:spLocks noGrp="1"/>
          </p:cNvSpPr>
          <p:nvPr>
            <p:ph type="title"/>
          </p:nvPr>
        </p:nvSpPr>
        <p:spPr/>
        <p:txBody>
          <a:bodyPr/>
          <a:lstStyle/>
          <a:p>
            <a:r>
              <a:rPr lang="en-US" dirty="0"/>
              <a:t>Snowflake Data Warehouse</a:t>
            </a:r>
          </a:p>
        </p:txBody>
      </p:sp>
      <p:sp>
        <p:nvSpPr>
          <p:cNvPr id="4" name="Slide Number Placeholder 3">
            <a:extLst>
              <a:ext uri="{FF2B5EF4-FFF2-40B4-BE49-F238E27FC236}">
                <a16:creationId xmlns:a16="http://schemas.microsoft.com/office/drawing/2014/main" id="{154C42A7-84E9-A848-8AB9-B0D997DDE5E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5" name="Rectangle 4">
            <a:extLst>
              <a:ext uri="{FF2B5EF4-FFF2-40B4-BE49-F238E27FC236}">
                <a16:creationId xmlns:a16="http://schemas.microsoft.com/office/drawing/2014/main" id="{150EB5BF-6186-AD43-8EB3-1D51755590DB}"/>
              </a:ext>
            </a:extLst>
          </p:cNvPr>
          <p:cNvSpPr/>
          <p:nvPr/>
        </p:nvSpPr>
        <p:spPr>
          <a:xfrm>
            <a:off x="1182757" y="1324814"/>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9E19C6-8936-3042-AD49-15314FD90C64}"/>
              </a:ext>
            </a:extLst>
          </p:cNvPr>
          <p:cNvSpPr/>
          <p:nvPr/>
        </p:nvSpPr>
        <p:spPr>
          <a:xfrm>
            <a:off x="1182757" y="2987961"/>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A122F3-F889-424E-8151-7E6F04157758}"/>
              </a:ext>
            </a:extLst>
          </p:cNvPr>
          <p:cNvSpPr/>
          <p:nvPr/>
        </p:nvSpPr>
        <p:spPr>
          <a:xfrm>
            <a:off x="1182757" y="4651108"/>
            <a:ext cx="6211956" cy="1570383"/>
          </a:xfrm>
          <a:prstGeom prst="rect">
            <a:avLst/>
          </a:prstGeom>
          <a:solidFill>
            <a:schemeClr val="tx2">
              <a:lumMod val="90000"/>
            </a:schemeClr>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E92E90-1B3B-A04C-A57E-7892238E4B26}"/>
              </a:ext>
            </a:extLst>
          </p:cNvPr>
          <p:cNvSpPr txBox="1"/>
          <p:nvPr/>
        </p:nvSpPr>
        <p:spPr>
          <a:xfrm>
            <a:off x="1182757" y="1786840"/>
            <a:ext cx="1172817" cy="584775"/>
          </a:xfrm>
          <a:prstGeom prst="rect">
            <a:avLst/>
          </a:prstGeom>
          <a:noFill/>
        </p:spPr>
        <p:txBody>
          <a:bodyPr wrap="square" rtlCol="0">
            <a:spAutoFit/>
          </a:bodyPr>
          <a:lstStyle/>
          <a:p>
            <a:r>
              <a:rPr lang="en-US" sz="1600" dirty="0"/>
              <a:t>Cloud </a:t>
            </a:r>
          </a:p>
          <a:p>
            <a:r>
              <a:rPr lang="en-US" sz="1600" dirty="0"/>
              <a:t>Services</a:t>
            </a:r>
          </a:p>
        </p:txBody>
      </p:sp>
      <p:sp>
        <p:nvSpPr>
          <p:cNvPr id="9" name="TextBox 8">
            <a:extLst>
              <a:ext uri="{FF2B5EF4-FFF2-40B4-BE49-F238E27FC236}">
                <a16:creationId xmlns:a16="http://schemas.microsoft.com/office/drawing/2014/main" id="{E17F92AA-86B2-3C43-A5FA-3027C4CF416E}"/>
              </a:ext>
            </a:extLst>
          </p:cNvPr>
          <p:cNvSpPr txBox="1"/>
          <p:nvPr/>
        </p:nvSpPr>
        <p:spPr>
          <a:xfrm>
            <a:off x="1182757" y="3449986"/>
            <a:ext cx="1421295" cy="584775"/>
          </a:xfrm>
          <a:prstGeom prst="rect">
            <a:avLst/>
          </a:prstGeom>
          <a:noFill/>
        </p:spPr>
        <p:txBody>
          <a:bodyPr wrap="square" rtlCol="0">
            <a:spAutoFit/>
          </a:bodyPr>
          <a:lstStyle/>
          <a:p>
            <a:r>
              <a:rPr lang="en-US" sz="1600" dirty="0"/>
              <a:t>Query </a:t>
            </a:r>
          </a:p>
          <a:p>
            <a:r>
              <a:rPr lang="en-US" sz="1600" dirty="0"/>
              <a:t>Processing</a:t>
            </a:r>
          </a:p>
        </p:txBody>
      </p:sp>
      <p:sp>
        <p:nvSpPr>
          <p:cNvPr id="10" name="TextBox 9">
            <a:extLst>
              <a:ext uri="{FF2B5EF4-FFF2-40B4-BE49-F238E27FC236}">
                <a16:creationId xmlns:a16="http://schemas.microsoft.com/office/drawing/2014/main" id="{468F9ED6-52D4-1047-96CB-7C595FB45912}"/>
              </a:ext>
            </a:extLst>
          </p:cNvPr>
          <p:cNvSpPr txBox="1"/>
          <p:nvPr/>
        </p:nvSpPr>
        <p:spPr>
          <a:xfrm>
            <a:off x="1182757" y="5143911"/>
            <a:ext cx="1421295" cy="584775"/>
          </a:xfrm>
          <a:prstGeom prst="rect">
            <a:avLst/>
          </a:prstGeom>
          <a:noFill/>
        </p:spPr>
        <p:txBody>
          <a:bodyPr wrap="square" rtlCol="0">
            <a:spAutoFit/>
          </a:bodyPr>
          <a:lstStyle/>
          <a:p>
            <a:r>
              <a:rPr lang="en-US" sz="1600" dirty="0"/>
              <a:t>Database </a:t>
            </a:r>
          </a:p>
          <a:p>
            <a:r>
              <a:rPr lang="en-US" sz="1600" dirty="0"/>
              <a:t>Storage</a:t>
            </a:r>
          </a:p>
        </p:txBody>
      </p:sp>
      <p:sp>
        <p:nvSpPr>
          <p:cNvPr id="11" name="Cube 10">
            <a:extLst>
              <a:ext uri="{FF2B5EF4-FFF2-40B4-BE49-F238E27FC236}">
                <a16:creationId xmlns:a16="http://schemas.microsoft.com/office/drawing/2014/main" id="{6079E724-14D4-4348-BF7D-89C2BD666F36}"/>
              </a:ext>
            </a:extLst>
          </p:cNvPr>
          <p:cNvSpPr/>
          <p:nvPr/>
        </p:nvSpPr>
        <p:spPr>
          <a:xfrm>
            <a:off x="2463728" y="1416966"/>
            <a:ext cx="4536840" cy="490492"/>
          </a:xfrm>
          <a:prstGeom prst="cub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Authentication and Access Control</a:t>
            </a:r>
          </a:p>
        </p:txBody>
      </p:sp>
      <p:sp>
        <p:nvSpPr>
          <p:cNvPr id="12" name="Cube 11">
            <a:extLst>
              <a:ext uri="{FF2B5EF4-FFF2-40B4-BE49-F238E27FC236}">
                <a16:creationId xmlns:a16="http://schemas.microsoft.com/office/drawing/2014/main" id="{95C96AD9-7D7C-E84F-AC9F-308225AAB380}"/>
              </a:ext>
            </a:extLst>
          </p:cNvPr>
          <p:cNvSpPr/>
          <p:nvPr/>
        </p:nvSpPr>
        <p:spPr>
          <a:xfrm>
            <a:off x="2463728" y="1999610"/>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Infrastructure Manager</a:t>
            </a:r>
          </a:p>
        </p:txBody>
      </p:sp>
      <p:sp>
        <p:nvSpPr>
          <p:cNvPr id="13" name="Cube 12">
            <a:extLst>
              <a:ext uri="{FF2B5EF4-FFF2-40B4-BE49-F238E27FC236}">
                <a16:creationId xmlns:a16="http://schemas.microsoft.com/office/drawing/2014/main" id="{A6921F28-AA78-5245-8D28-115C08D0A6CC}"/>
              </a:ext>
            </a:extLst>
          </p:cNvPr>
          <p:cNvSpPr/>
          <p:nvPr/>
        </p:nvSpPr>
        <p:spPr>
          <a:xfrm>
            <a:off x="3622544" y="1999609"/>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Optimizer</a:t>
            </a:r>
          </a:p>
        </p:txBody>
      </p:sp>
      <p:sp>
        <p:nvSpPr>
          <p:cNvPr id="14" name="Cube 13">
            <a:extLst>
              <a:ext uri="{FF2B5EF4-FFF2-40B4-BE49-F238E27FC236}">
                <a16:creationId xmlns:a16="http://schemas.microsoft.com/office/drawing/2014/main" id="{616F1060-39F5-2348-9A8C-FE6BF7B906B0}"/>
              </a:ext>
            </a:extLst>
          </p:cNvPr>
          <p:cNvSpPr/>
          <p:nvPr/>
        </p:nvSpPr>
        <p:spPr>
          <a:xfrm>
            <a:off x="4781360" y="1999608"/>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Transaction Manager</a:t>
            </a:r>
          </a:p>
        </p:txBody>
      </p:sp>
      <p:sp>
        <p:nvSpPr>
          <p:cNvPr id="15" name="Cube 14">
            <a:extLst>
              <a:ext uri="{FF2B5EF4-FFF2-40B4-BE49-F238E27FC236}">
                <a16:creationId xmlns:a16="http://schemas.microsoft.com/office/drawing/2014/main" id="{6B4BB63B-A5AE-504D-A85E-2419AD045C52}"/>
              </a:ext>
            </a:extLst>
          </p:cNvPr>
          <p:cNvSpPr/>
          <p:nvPr/>
        </p:nvSpPr>
        <p:spPr>
          <a:xfrm>
            <a:off x="5940176" y="2014533"/>
            <a:ext cx="943897" cy="652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a:t>
            </a:r>
          </a:p>
        </p:txBody>
      </p:sp>
      <p:sp>
        <p:nvSpPr>
          <p:cNvPr id="17" name="Cube 16">
            <a:extLst>
              <a:ext uri="{FF2B5EF4-FFF2-40B4-BE49-F238E27FC236}">
                <a16:creationId xmlns:a16="http://schemas.microsoft.com/office/drawing/2014/main" id="{34BC3D67-EA7F-8A41-8905-6F79AE9D5F09}"/>
              </a:ext>
            </a:extLst>
          </p:cNvPr>
          <p:cNvSpPr/>
          <p:nvPr/>
        </p:nvSpPr>
        <p:spPr>
          <a:xfrm>
            <a:off x="2703869" y="3087876"/>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1" name="Picture 20">
            <a:extLst>
              <a:ext uri="{FF2B5EF4-FFF2-40B4-BE49-F238E27FC236}">
                <a16:creationId xmlns:a16="http://schemas.microsoft.com/office/drawing/2014/main" id="{951E751B-C562-BE46-8C89-91074C285B60}"/>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2920755" y="3533030"/>
            <a:ext cx="685595" cy="462072"/>
          </a:xfrm>
          <a:prstGeom prst="rect">
            <a:avLst/>
          </a:prstGeom>
        </p:spPr>
      </p:pic>
      <p:sp>
        <p:nvSpPr>
          <p:cNvPr id="22" name="Cube 21">
            <a:extLst>
              <a:ext uri="{FF2B5EF4-FFF2-40B4-BE49-F238E27FC236}">
                <a16:creationId xmlns:a16="http://schemas.microsoft.com/office/drawing/2014/main" id="{9DF0B4FE-50A2-2946-8655-244590DE2B8D}"/>
              </a:ext>
            </a:extLst>
          </p:cNvPr>
          <p:cNvSpPr/>
          <p:nvPr/>
        </p:nvSpPr>
        <p:spPr>
          <a:xfrm>
            <a:off x="4180837" y="3087875"/>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sp>
        <p:nvSpPr>
          <p:cNvPr id="23" name="Cube 22">
            <a:extLst>
              <a:ext uri="{FF2B5EF4-FFF2-40B4-BE49-F238E27FC236}">
                <a16:creationId xmlns:a16="http://schemas.microsoft.com/office/drawing/2014/main" id="{E660F2C4-3041-3648-BDF7-605333292FDB}"/>
              </a:ext>
            </a:extLst>
          </p:cNvPr>
          <p:cNvSpPr/>
          <p:nvPr/>
        </p:nvSpPr>
        <p:spPr>
          <a:xfrm>
            <a:off x="5695760" y="3087874"/>
            <a:ext cx="1248697" cy="1308993"/>
          </a:xfrm>
          <a:prstGeom prst="cube">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p>
          <a:p>
            <a:endParaRPr lang="en-US" sz="1100" dirty="0"/>
          </a:p>
          <a:p>
            <a:endParaRPr lang="en-US" sz="1100" dirty="0"/>
          </a:p>
          <a:p>
            <a:r>
              <a:rPr lang="en-US" sz="1100" dirty="0"/>
              <a:t>Virtual Warehouse</a:t>
            </a:r>
          </a:p>
        </p:txBody>
      </p:sp>
      <p:pic>
        <p:nvPicPr>
          <p:cNvPr id="24" name="Picture 23">
            <a:extLst>
              <a:ext uri="{FF2B5EF4-FFF2-40B4-BE49-F238E27FC236}">
                <a16:creationId xmlns:a16="http://schemas.microsoft.com/office/drawing/2014/main" id="{D86CC640-81E8-714C-AE17-451D5E56BA9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5846665" y="3542116"/>
            <a:ext cx="685595" cy="462072"/>
          </a:xfrm>
          <a:prstGeom prst="rect">
            <a:avLst/>
          </a:prstGeom>
        </p:spPr>
      </p:pic>
      <p:pic>
        <p:nvPicPr>
          <p:cNvPr id="25" name="Picture 24">
            <a:extLst>
              <a:ext uri="{FF2B5EF4-FFF2-40B4-BE49-F238E27FC236}">
                <a16:creationId xmlns:a16="http://schemas.microsoft.com/office/drawing/2014/main" id="{32D8094B-CE0B-E648-9561-E561BDD7B047}"/>
              </a:ext>
            </a:extLst>
          </p:cNvPr>
          <p:cNvPicPr>
            <a:picLocks noChangeAspect="1"/>
          </p:cNvPicPr>
          <p:nvPr/>
        </p:nvPicPr>
        <p:blipFill>
          <a:blip r:embed="rId3">
            <a:duotone>
              <a:schemeClr val="accent2">
                <a:shade val="45000"/>
                <a:satMod val="135000"/>
              </a:schemeClr>
              <a:prstClr val="white"/>
            </a:duotone>
          </a:blip>
          <a:stretch>
            <a:fillRect/>
          </a:stretch>
        </p:blipFill>
        <p:spPr>
          <a:xfrm rot="12075328" flipH="1">
            <a:off x="4389351" y="3533030"/>
            <a:ext cx="685595" cy="462072"/>
          </a:xfrm>
          <a:prstGeom prst="rect">
            <a:avLst/>
          </a:prstGeom>
        </p:spPr>
      </p:pic>
      <p:sp>
        <p:nvSpPr>
          <p:cNvPr id="26" name="Can 25">
            <a:extLst>
              <a:ext uri="{FF2B5EF4-FFF2-40B4-BE49-F238E27FC236}">
                <a16:creationId xmlns:a16="http://schemas.microsoft.com/office/drawing/2014/main" id="{E88C4EA4-59D7-0844-9F84-B8CFD422E987}"/>
              </a:ext>
            </a:extLst>
          </p:cNvPr>
          <p:cNvSpPr/>
          <p:nvPr/>
        </p:nvSpPr>
        <p:spPr>
          <a:xfrm>
            <a:off x="2703869"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431D71C-BFC8-5F41-9388-A980A3E9BC0F}"/>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2661969" y="4839224"/>
            <a:ext cx="891311" cy="1246944"/>
          </a:xfrm>
          <a:prstGeom prst="rect">
            <a:avLst/>
          </a:prstGeom>
        </p:spPr>
      </p:pic>
      <p:sp>
        <p:nvSpPr>
          <p:cNvPr id="40" name="Can 39">
            <a:extLst>
              <a:ext uri="{FF2B5EF4-FFF2-40B4-BE49-F238E27FC236}">
                <a16:creationId xmlns:a16="http://schemas.microsoft.com/office/drawing/2014/main" id="{098E2C3F-240F-8B46-A470-BD12BCF339CF}"/>
              </a:ext>
            </a:extLst>
          </p:cNvPr>
          <p:cNvSpPr/>
          <p:nvPr/>
        </p:nvSpPr>
        <p:spPr>
          <a:xfrm>
            <a:off x="3849327"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7C3E329-82CD-AC46-BB38-0212529C04C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6">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3807427" y="4839224"/>
            <a:ext cx="891311" cy="1246944"/>
          </a:xfrm>
          <a:prstGeom prst="rect">
            <a:avLst/>
          </a:prstGeom>
        </p:spPr>
      </p:pic>
      <p:sp>
        <p:nvSpPr>
          <p:cNvPr id="42" name="Can 41">
            <a:extLst>
              <a:ext uri="{FF2B5EF4-FFF2-40B4-BE49-F238E27FC236}">
                <a16:creationId xmlns:a16="http://schemas.microsoft.com/office/drawing/2014/main" id="{82278042-24F2-3849-AB5A-1EC23AE1C69F}"/>
              </a:ext>
            </a:extLst>
          </p:cNvPr>
          <p:cNvSpPr/>
          <p:nvPr/>
        </p:nvSpPr>
        <p:spPr>
          <a:xfrm>
            <a:off x="4994785"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8798C24-4464-D444-B668-7D8077E2F901}"/>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7">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4952885" y="4839224"/>
            <a:ext cx="891311" cy="1246944"/>
          </a:xfrm>
          <a:prstGeom prst="rect">
            <a:avLst/>
          </a:prstGeom>
        </p:spPr>
      </p:pic>
      <p:sp>
        <p:nvSpPr>
          <p:cNvPr id="44" name="Can 43">
            <a:extLst>
              <a:ext uri="{FF2B5EF4-FFF2-40B4-BE49-F238E27FC236}">
                <a16:creationId xmlns:a16="http://schemas.microsoft.com/office/drawing/2014/main" id="{189ADCFC-3EE0-584D-8533-517124FFEB1E}"/>
              </a:ext>
            </a:extLst>
          </p:cNvPr>
          <p:cNvSpPr/>
          <p:nvPr/>
        </p:nvSpPr>
        <p:spPr>
          <a:xfrm>
            <a:off x="6140141" y="4919766"/>
            <a:ext cx="768422" cy="1087405"/>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6C242753-0F77-3A41-BCE9-B15EC4699C7B}"/>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8">
                    <a14:imgEffect>
                      <a14:backgroundRemoval t="2734" b="96680" l="3711" r="94727">
                        <a14:foregroundMark x1="3906" y1="18945" x2="7813" y2="86523"/>
                        <a14:foregroundMark x1="8398" y1="88477" x2="37109" y2="96875"/>
                        <a14:foregroundMark x1="37109" y1="96875" x2="51758" y2="97461"/>
                        <a14:foregroundMark x1="51758" y1="97461" x2="81641" y2="92383"/>
                        <a14:foregroundMark x1="81641" y1="92383" x2="94141" y2="84375"/>
                        <a14:foregroundMark x1="94141" y1="84375" x2="94727" y2="16406"/>
                        <a14:foregroundMark x1="12305" y1="46680" x2="57422" y2="51563"/>
                        <a14:foregroundMark x1="57422" y1="51563" x2="86133" y2="44531"/>
                        <a14:foregroundMark x1="86133" y1="44531" x2="88086" y2="44531"/>
                        <a14:foregroundMark x1="10938" y1="66992" x2="39453" y2="74023"/>
                        <a14:foregroundMark x1="39453" y1="74023" x2="69141" y2="71680"/>
                        <a14:foregroundMark x1="69141" y1="71680" x2="70508" y2="71094"/>
                        <a14:foregroundMark x1="71875" y1="72461" x2="88672" y2="67773"/>
                        <a14:foregroundMark x1="22070" y1="94141" x2="51953" y2="96680"/>
                        <a14:foregroundMark x1="51953" y1="96680" x2="79883" y2="92969"/>
                        <a14:foregroundMark x1="4883" y1="15820" x2="20508" y2="25195"/>
                        <a14:foregroundMark x1="25391" y1="26953" x2="38477" y2="29102"/>
                        <a14:foregroundMark x1="41406" y1="28906" x2="79297" y2="26758"/>
                        <a14:foregroundMark x1="79297" y1="25781" x2="91406" y2="20898"/>
                        <a14:foregroundMark x1="94336" y1="15234" x2="83984" y2="5273"/>
                        <a14:foregroundMark x1="80664" y1="6250" x2="66211" y2="2734"/>
                        <a14:foregroundMark x1="66211" y1="2734" x2="38477" y2="4102"/>
                        <a14:foregroundMark x1="9375" y1="11914" x2="23438" y2="5859"/>
                        <a14:foregroundMark x1="23438" y1="5859" x2="36914" y2="4102"/>
                      </a14:backgroundRemoval>
                    </a14:imgEffect>
                    <a14:imgEffect>
                      <a14:artisticWatercolorSponge/>
                    </a14:imgEffect>
                  </a14:imgLayer>
                </a14:imgProps>
              </a:ext>
            </a:extLst>
          </a:blip>
          <a:stretch>
            <a:fillRect/>
          </a:stretch>
        </p:blipFill>
        <p:spPr>
          <a:xfrm>
            <a:off x="6098241" y="4839224"/>
            <a:ext cx="891311" cy="1246944"/>
          </a:xfrm>
          <a:prstGeom prst="rect">
            <a:avLst/>
          </a:prstGeom>
        </p:spPr>
      </p:pic>
    </p:spTree>
    <p:extLst>
      <p:ext uri="{BB962C8B-B14F-4D97-AF65-F5344CB8AC3E}">
        <p14:creationId xmlns:p14="http://schemas.microsoft.com/office/powerpoint/2010/main" val="2424499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Non-Materialized Views vs Materialized Views </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348723" y="1506146"/>
            <a:ext cx="10512000" cy="4919371"/>
          </a:xfrm>
        </p:spPr>
        <p:txBody>
          <a:bodyPr/>
          <a:lstStyle/>
          <a:p>
            <a:r>
              <a:rPr lang="en-US" dirty="0">
                <a:latin typeface="Helvetica Neue Light" panose="02000403000000020004" pitchFamily="2" charset="0"/>
                <a:ea typeface="Helvetica Neue Light" panose="02000403000000020004" pitchFamily="2" charset="0"/>
              </a:rPr>
              <a:t>Views usually refer to Non-Materialized Views </a:t>
            </a:r>
          </a:p>
          <a:p>
            <a:pPr lvl="1">
              <a:buFont typeface="Wingdings" pitchFamily="2" charset="2"/>
              <a:buChar char="Ø"/>
            </a:pPr>
            <a:r>
              <a:rPr lang="en-US" dirty="0"/>
              <a:t>basically a named definition of a query</a:t>
            </a: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results are not stored for future use</a:t>
            </a:r>
          </a:p>
          <a:p>
            <a:pPr marL="76200" indent="0">
              <a:buNone/>
            </a:pPr>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Materialized views are </a:t>
            </a:r>
            <a:r>
              <a:rPr lang="en-US" dirty="0"/>
              <a:t>named as though it were a type of view</a:t>
            </a:r>
            <a:endParaRPr lang="en-US" dirty="0">
              <a:latin typeface="Helvetica Neue Light" panose="02000403000000020004" pitchFamily="2" charset="0"/>
              <a:ea typeface="Helvetica Neue Light" panose="02000403000000020004" pitchFamily="2" charset="0"/>
            </a:endParaRPr>
          </a:p>
          <a:p>
            <a:pPr lvl="1">
              <a:buFont typeface="Wingdings" pitchFamily="2" charset="2"/>
              <a:buChar char="Ø"/>
            </a:pPr>
            <a:r>
              <a:rPr lang="en-US" dirty="0">
                <a:latin typeface="Helvetica Neue Light" panose="02000403000000020004" pitchFamily="2" charset="0"/>
                <a:ea typeface="Helvetica Neue Light" panose="02000403000000020004" pitchFamily="2" charset="0"/>
              </a:rPr>
              <a:t>Behave more like a table</a:t>
            </a:r>
          </a:p>
          <a:p>
            <a:pPr lvl="1">
              <a:buFont typeface="Wingdings" pitchFamily="2" charset="2"/>
              <a:buChar char="Ø"/>
            </a:pPr>
            <a:r>
              <a:rPr lang="en-US" dirty="0"/>
              <a:t>Results are stored</a:t>
            </a:r>
          </a:p>
          <a:p>
            <a:pPr lvl="1">
              <a:buFont typeface="Wingdings" pitchFamily="2" charset="2"/>
              <a:buChar char="Ø"/>
            </a:pPr>
            <a:r>
              <a:rPr lang="en-US" dirty="0"/>
              <a:t>Works well with unchanged base tables </a:t>
            </a:r>
          </a:p>
          <a:p>
            <a:pPr lvl="1">
              <a:buFont typeface="Wingdings" pitchFamily="2" charset="2"/>
              <a:buChar char="Ø"/>
            </a:pPr>
            <a:r>
              <a:rPr lang="en-US" dirty="0"/>
              <a:t>Optimizes external tables</a:t>
            </a:r>
          </a:p>
          <a:p>
            <a:pPr lvl="1">
              <a:buFont typeface="Wingdings" pitchFamily="2" charset="2"/>
              <a:buChar char="Ø"/>
            </a:pPr>
            <a:r>
              <a:rPr lang="en-US" dirty="0"/>
              <a:t>View has less rows than base table or </a:t>
            </a:r>
          </a:p>
          <a:p>
            <a:pPr marL="546100" lvl="1" indent="0">
              <a:buNone/>
            </a:pPr>
            <a:r>
              <a:rPr lang="en-US" dirty="0"/>
              <a:t>	calculated field</a:t>
            </a:r>
          </a:p>
          <a:p>
            <a:pPr marL="546100" lvl="1" indent="0">
              <a:buNone/>
            </a:pPr>
            <a:endParaRPr lang="en-US" dirty="0"/>
          </a:p>
          <a:p>
            <a:pPr lvl="1">
              <a:buFont typeface="Wingdings" pitchFamily="2" charset="2"/>
              <a:buChar char="Ø"/>
            </a:pP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C09E510D-4CED-5240-83CA-4529EAD65C54}"/>
              </a:ext>
            </a:extLst>
          </p:cNvPr>
          <p:cNvPicPr>
            <a:picLocks noChangeAspect="1"/>
          </p:cNvPicPr>
          <p:nvPr/>
        </p:nvPicPr>
        <p:blipFill>
          <a:blip r:embed="rId3"/>
          <a:stretch>
            <a:fillRect/>
          </a:stretch>
        </p:blipFill>
        <p:spPr>
          <a:xfrm>
            <a:off x="8148186" y="1135921"/>
            <a:ext cx="3283931" cy="1839002"/>
          </a:xfrm>
          <a:prstGeom prst="rect">
            <a:avLst/>
          </a:prstGeom>
        </p:spPr>
      </p:pic>
      <p:pic>
        <p:nvPicPr>
          <p:cNvPr id="5" name="Picture 4">
            <a:extLst>
              <a:ext uri="{FF2B5EF4-FFF2-40B4-BE49-F238E27FC236}">
                <a16:creationId xmlns:a16="http://schemas.microsoft.com/office/drawing/2014/main" id="{D14D7F7A-F8FD-294A-AB9C-92BF26F8194F}"/>
              </a:ext>
            </a:extLst>
          </p:cNvPr>
          <p:cNvPicPr>
            <a:picLocks noChangeAspect="1"/>
          </p:cNvPicPr>
          <p:nvPr/>
        </p:nvPicPr>
        <p:blipFill>
          <a:blip r:embed="rId4"/>
          <a:stretch>
            <a:fillRect/>
          </a:stretch>
        </p:blipFill>
        <p:spPr>
          <a:xfrm rot="20624823">
            <a:off x="10057576" y="2551180"/>
            <a:ext cx="2155422" cy="1135718"/>
          </a:xfrm>
          <a:prstGeom prst="rect">
            <a:avLst/>
          </a:prstGeom>
        </p:spPr>
      </p:pic>
      <p:sp>
        <p:nvSpPr>
          <p:cNvPr id="7" name="Rectangle 6">
            <a:extLst>
              <a:ext uri="{FF2B5EF4-FFF2-40B4-BE49-F238E27FC236}">
                <a16:creationId xmlns:a16="http://schemas.microsoft.com/office/drawing/2014/main" id="{B27BC5E3-C605-9341-AE18-23596343F7FC}"/>
              </a:ext>
            </a:extLst>
          </p:cNvPr>
          <p:cNvSpPr/>
          <p:nvPr/>
        </p:nvSpPr>
        <p:spPr>
          <a:xfrm>
            <a:off x="6784596" y="4472919"/>
            <a:ext cx="5287617" cy="1839002"/>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1AEF44-D49D-8A44-92AB-83F7651678B0}"/>
              </a:ext>
            </a:extLst>
          </p:cNvPr>
          <p:cNvSpPr txBox="1"/>
          <p:nvPr/>
        </p:nvSpPr>
        <p:spPr>
          <a:xfrm>
            <a:off x="6981454" y="4676019"/>
            <a:ext cx="5210546" cy="1354217"/>
          </a:xfrm>
          <a:prstGeom prst="rect">
            <a:avLst/>
          </a:prstGeom>
          <a:noFill/>
        </p:spPr>
        <p:txBody>
          <a:bodyPr wrap="square" rtlCol="0">
            <a:spAutoFit/>
          </a:bodyPr>
          <a:lstStyle/>
          <a:p>
            <a:r>
              <a:rPr lang="en-US" sz="1600" dirty="0"/>
              <a:t>CREATE</a:t>
            </a:r>
            <a:r>
              <a:rPr lang="en-US" sz="1400" dirty="0"/>
              <a:t> </a:t>
            </a:r>
            <a:r>
              <a:rPr lang="en-US" sz="1600" dirty="0"/>
              <a:t>[</a:t>
            </a:r>
            <a:r>
              <a:rPr lang="en-US" sz="1400" dirty="0"/>
              <a:t> </a:t>
            </a:r>
            <a:r>
              <a:rPr lang="en-US" sz="1600" dirty="0"/>
              <a:t>OR</a:t>
            </a:r>
            <a:r>
              <a:rPr lang="en-US" sz="1400" dirty="0"/>
              <a:t> </a:t>
            </a:r>
            <a:r>
              <a:rPr lang="en-US" sz="1600" dirty="0"/>
              <a:t>REPLACE</a:t>
            </a:r>
            <a:r>
              <a:rPr lang="en-US" sz="1400" dirty="0"/>
              <a:t> </a:t>
            </a:r>
            <a:r>
              <a:rPr lang="en-US" sz="1600" dirty="0"/>
              <a:t>]</a:t>
            </a:r>
            <a:r>
              <a:rPr lang="en-US" sz="1400" dirty="0"/>
              <a:t> </a:t>
            </a:r>
            <a:r>
              <a:rPr lang="en-US" sz="1600" dirty="0"/>
              <a:t>[</a:t>
            </a:r>
            <a:r>
              <a:rPr lang="en-US" sz="1400" dirty="0"/>
              <a:t> </a:t>
            </a:r>
            <a:r>
              <a:rPr lang="en-US" sz="1600" dirty="0"/>
              <a:t>SECURE</a:t>
            </a:r>
            <a:r>
              <a:rPr lang="en-US" sz="1400" dirty="0"/>
              <a:t> </a:t>
            </a:r>
            <a:r>
              <a:rPr lang="en-US" sz="1600" dirty="0"/>
              <a:t>]</a:t>
            </a:r>
            <a:r>
              <a:rPr lang="en-US" sz="1400" dirty="0"/>
              <a:t> </a:t>
            </a:r>
          </a:p>
          <a:p>
            <a:r>
              <a:rPr lang="en-US" sz="1600" dirty="0">
                <a:solidFill>
                  <a:srgbClr val="00B050"/>
                </a:solidFill>
              </a:rPr>
              <a:t>MATERIALIZED</a:t>
            </a:r>
            <a:r>
              <a:rPr lang="en-US" sz="1400" dirty="0">
                <a:solidFill>
                  <a:srgbClr val="00B050"/>
                </a:solidFill>
              </a:rPr>
              <a:t> </a:t>
            </a:r>
            <a:r>
              <a:rPr lang="en-US" sz="1600" dirty="0">
                <a:solidFill>
                  <a:srgbClr val="00B050"/>
                </a:solidFill>
              </a:rPr>
              <a:t>VIEW</a:t>
            </a:r>
            <a:r>
              <a:rPr lang="en-US" sz="1400" dirty="0">
                <a:solidFill>
                  <a:srgbClr val="00B050"/>
                </a:solidFill>
              </a:rPr>
              <a:t> </a:t>
            </a:r>
            <a:r>
              <a:rPr lang="en-US" sz="1600" dirty="0"/>
              <a:t>[</a:t>
            </a:r>
            <a:r>
              <a:rPr lang="en-US" sz="1400" dirty="0"/>
              <a:t> </a:t>
            </a:r>
            <a:r>
              <a:rPr lang="en-US" sz="1600" dirty="0"/>
              <a:t>IF</a:t>
            </a:r>
            <a:r>
              <a:rPr lang="en-US" sz="1400" dirty="0"/>
              <a:t> </a:t>
            </a:r>
            <a:r>
              <a:rPr lang="en-US" sz="1600" dirty="0"/>
              <a:t>NOT</a:t>
            </a:r>
            <a:r>
              <a:rPr lang="en-US" sz="1400" dirty="0"/>
              <a:t> </a:t>
            </a:r>
            <a:r>
              <a:rPr lang="en-US" sz="1600" dirty="0"/>
              <a:t>EXISTS</a:t>
            </a:r>
            <a:r>
              <a:rPr lang="en-US" sz="1400" dirty="0"/>
              <a:t> </a:t>
            </a:r>
            <a:r>
              <a:rPr lang="en-US" sz="1600" dirty="0"/>
              <a:t>]</a:t>
            </a:r>
            <a:r>
              <a:rPr lang="en-US" sz="1400" dirty="0"/>
              <a:t> </a:t>
            </a:r>
            <a:r>
              <a:rPr lang="en-US" sz="1600" i="1" dirty="0"/>
              <a:t>&lt;name&gt;</a:t>
            </a:r>
            <a:r>
              <a:rPr lang="en-US" sz="1400" dirty="0"/>
              <a:t> </a:t>
            </a:r>
            <a:r>
              <a:rPr lang="en-US" sz="1600" dirty="0"/>
              <a:t>[</a:t>
            </a:r>
            <a:r>
              <a:rPr lang="en-US" sz="1400" dirty="0"/>
              <a:t> </a:t>
            </a:r>
            <a:r>
              <a:rPr lang="en-US" sz="1600" dirty="0"/>
              <a:t>COPY</a:t>
            </a:r>
            <a:r>
              <a:rPr lang="en-US" sz="1400" dirty="0"/>
              <a:t> </a:t>
            </a:r>
            <a:r>
              <a:rPr lang="en-US" sz="1600" dirty="0"/>
              <a:t>GRANTS</a:t>
            </a:r>
            <a:r>
              <a:rPr lang="en-US" sz="1400" dirty="0"/>
              <a:t> </a:t>
            </a:r>
            <a:r>
              <a:rPr lang="en-US" sz="1600" dirty="0"/>
              <a:t>]</a:t>
            </a:r>
            <a:r>
              <a:rPr lang="en-US" sz="1400" dirty="0"/>
              <a:t> </a:t>
            </a:r>
            <a:r>
              <a:rPr lang="en-US" sz="1600" dirty="0"/>
              <a:t>(</a:t>
            </a:r>
            <a:r>
              <a:rPr lang="en-US" sz="1400" dirty="0"/>
              <a:t> </a:t>
            </a:r>
            <a:r>
              <a:rPr lang="en-US" sz="1600" i="1" dirty="0"/>
              <a:t>&lt;</a:t>
            </a:r>
            <a:r>
              <a:rPr lang="en-US" sz="1600" i="1" dirty="0" err="1"/>
              <a:t>column_list</a:t>
            </a:r>
            <a:r>
              <a:rPr lang="en-US" sz="1600" i="1" dirty="0"/>
              <a:t>&gt;</a:t>
            </a:r>
            <a:r>
              <a:rPr lang="en-US" sz="1400" dirty="0"/>
              <a:t> </a:t>
            </a:r>
            <a:r>
              <a:rPr lang="en-US" sz="1600" dirty="0"/>
              <a:t>)</a:t>
            </a:r>
            <a:r>
              <a:rPr lang="en-US" sz="1400" dirty="0"/>
              <a:t> </a:t>
            </a:r>
            <a:r>
              <a:rPr lang="en-US" sz="1600" dirty="0"/>
              <a:t>[</a:t>
            </a:r>
            <a:r>
              <a:rPr lang="en-US" sz="1400" dirty="0"/>
              <a:t> </a:t>
            </a:r>
            <a:r>
              <a:rPr lang="en-US" sz="1600" dirty="0"/>
              <a:t>COMMENT</a:t>
            </a:r>
            <a:r>
              <a:rPr lang="en-US" sz="1400" dirty="0"/>
              <a:t> </a:t>
            </a:r>
            <a:r>
              <a:rPr lang="en-US" sz="1600" dirty="0"/>
              <a:t>=</a:t>
            </a:r>
            <a:r>
              <a:rPr lang="en-US" sz="1400" dirty="0"/>
              <a:t> </a:t>
            </a:r>
            <a:r>
              <a:rPr lang="en-US" sz="1600" dirty="0"/>
              <a:t>'</a:t>
            </a:r>
            <a:r>
              <a:rPr lang="en-US" sz="1600" i="1" dirty="0"/>
              <a:t>&lt;</a:t>
            </a:r>
            <a:r>
              <a:rPr lang="en-US" sz="1600" i="1" dirty="0" err="1"/>
              <a:t>string_literal</a:t>
            </a:r>
            <a:r>
              <a:rPr lang="en-US" sz="1600" i="1" dirty="0"/>
              <a:t>&gt;</a:t>
            </a:r>
            <a:r>
              <a:rPr lang="en-US" sz="1600" dirty="0"/>
              <a:t>'</a:t>
            </a:r>
            <a:r>
              <a:rPr lang="en-US" sz="1400" dirty="0"/>
              <a:t> </a:t>
            </a:r>
            <a:r>
              <a:rPr lang="en-US" sz="1600" dirty="0"/>
              <a:t>]</a:t>
            </a:r>
            <a:r>
              <a:rPr lang="en-US" sz="1400" dirty="0"/>
              <a:t> </a:t>
            </a:r>
            <a:r>
              <a:rPr lang="en-US" sz="1600" dirty="0"/>
              <a:t>[</a:t>
            </a:r>
            <a:r>
              <a:rPr lang="en-US" sz="1400" dirty="0"/>
              <a:t> </a:t>
            </a:r>
            <a:r>
              <a:rPr lang="en-US" sz="1600" dirty="0"/>
              <a:t>CLUSTER</a:t>
            </a:r>
            <a:r>
              <a:rPr lang="en-US" sz="1400" dirty="0"/>
              <a:t> </a:t>
            </a:r>
            <a:r>
              <a:rPr lang="en-US" sz="1600" dirty="0"/>
              <a:t>BY</a:t>
            </a:r>
            <a:r>
              <a:rPr lang="en-US" sz="1400" dirty="0"/>
              <a:t> </a:t>
            </a:r>
            <a:r>
              <a:rPr lang="en-US" sz="1600" dirty="0"/>
              <a:t>(</a:t>
            </a:r>
            <a:r>
              <a:rPr lang="en-US" sz="1400" dirty="0"/>
              <a:t> </a:t>
            </a:r>
            <a:r>
              <a:rPr lang="en-US" sz="1600" i="1" dirty="0"/>
              <a:t>&lt;expr1&gt;</a:t>
            </a:r>
            <a:r>
              <a:rPr lang="en-US" sz="1400" dirty="0"/>
              <a:t> </a:t>
            </a:r>
            <a:r>
              <a:rPr lang="en-US" sz="1600" dirty="0"/>
              <a:t>[,</a:t>
            </a:r>
            <a:r>
              <a:rPr lang="en-US" sz="1400" dirty="0"/>
              <a:t> </a:t>
            </a:r>
            <a:r>
              <a:rPr lang="en-US" sz="1600" i="1" dirty="0"/>
              <a:t>&lt;expr2&gt;</a:t>
            </a:r>
            <a:r>
              <a:rPr lang="en-US" sz="1400" dirty="0"/>
              <a:t> </a:t>
            </a:r>
          </a:p>
          <a:p>
            <a:r>
              <a:rPr lang="en-US" sz="1600" dirty="0"/>
              <a:t>...</a:t>
            </a:r>
            <a:r>
              <a:rPr lang="en-US" sz="1400" dirty="0"/>
              <a:t> </a:t>
            </a:r>
            <a:r>
              <a:rPr lang="en-US" sz="1600" dirty="0"/>
              <a:t>]</a:t>
            </a:r>
            <a:r>
              <a:rPr lang="en-US" sz="1400" dirty="0"/>
              <a:t> </a:t>
            </a:r>
            <a:r>
              <a:rPr lang="en-US" sz="1600" dirty="0"/>
              <a:t>)</a:t>
            </a:r>
            <a:r>
              <a:rPr lang="en-US" sz="1400" dirty="0"/>
              <a:t> </a:t>
            </a:r>
            <a:r>
              <a:rPr lang="en-US" sz="1600" dirty="0"/>
              <a:t>]</a:t>
            </a:r>
            <a:r>
              <a:rPr lang="en-US" sz="1400" dirty="0"/>
              <a:t> </a:t>
            </a:r>
            <a:r>
              <a:rPr lang="en-US" sz="1600" dirty="0"/>
              <a:t>AS</a:t>
            </a:r>
            <a:r>
              <a:rPr lang="en-US" sz="1400" dirty="0"/>
              <a:t> </a:t>
            </a:r>
            <a:r>
              <a:rPr lang="en-US" sz="1600" i="1" dirty="0"/>
              <a:t>&lt;</a:t>
            </a:r>
            <a:r>
              <a:rPr lang="en-US" sz="1600" i="1" dirty="0" err="1"/>
              <a:t>select_statement</a:t>
            </a:r>
            <a:r>
              <a:rPr lang="en-US" sz="1600" i="1" dirty="0"/>
              <a:t>&gt;</a:t>
            </a:r>
            <a:endParaRPr lang="en-US" sz="1400" dirty="0"/>
          </a:p>
        </p:txBody>
      </p:sp>
      <p:pic>
        <p:nvPicPr>
          <p:cNvPr id="10" name="Picture 9">
            <a:extLst>
              <a:ext uri="{FF2B5EF4-FFF2-40B4-BE49-F238E27FC236}">
                <a16:creationId xmlns:a16="http://schemas.microsoft.com/office/drawing/2014/main" id="{9CE361DB-6D13-CD48-8864-F1E0BCCD382E}"/>
              </a:ext>
            </a:extLst>
          </p:cNvPr>
          <p:cNvPicPr>
            <a:picLocks noChangeAspect="1"/>
          </p:cNvPicPr>
          <p:nvPr/>
        </p:nvPicPr>
        <p:blipFill>
          <a:blip r:embed="rId5"/>
          <a:stretch>
            <a:fillRect/>
          </a:stretch>
        </p:blipFill>
        <p:spPr>
          <a:xfrm>
            <a:off x="6159641" y="4483245"/>
            <a:ext cx="803878" cy="658302"/>
          </a:xfrm>
          <a:prstGeom prst="rect">
            <a:avLst/>
          </a:prstGeom>
        </p:spPr>
      </p:pic>
    </p:spTree>
    <p:extLst>
      <p:ext uri="{BB962C8B-B14F-4D97-AF65-F5344CB8AC3E}">
        <p14:creationId xmlns:p14="http://schemas.microsoft.com/office/powerpoint/2010/main" val="59885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0DEE9-D67F-1F4C-B655-394CF8BC6572}"/>
              </a:ext>
            </a:extLst>
          </p:cNvPr>
          <p:cNvPicPr>
            <a:picLocks noChangeAspect="1"/>
          </p:cNvPicPr>
          <p:nvPr/>
        </p:nvPicPr>
        <p:blipFill>
          <a:blip r:embed="rId3"/>
          <a:stretch>
            <a:fillRect/>
          </a:stretch>
        </p:blipFill>
        <p:spPr>
          <a:xfrm>
            <a:off x="9474345" y="3084210"/>
            <a:ext cx="2282687" cy="1012267"/>
          </a:xfrm>
          <a:prstGeom prst="rect">
            <a:avLst/>
          </a:prstGeom>
        </p:spPr>
      </p:pic>
      <p:pic>
        <p:nvPicPr>
          <p:cNvPr id="5" name="Picture 4">
            <a:extLst>
              <a:ext uri="{FF2B5EF4-FFF2-40B4-BE49-F238E27FC236}">
                <a16:creationId xmlns:a16="http://schemas.microsoft.com/office/drawing/2014/main" id="{D90924F6-3C9D-3448-A935-A673A56E9C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4" b="89691" l="4331" r="90157">
                        <a14:foregroundMark x1="4724" y1="50515" x2="34252" y2="31443"/>
                        <a14:foregroundMark x1="34252" y1="31443" x2="65748" y2="30928"/>
                        <a14:foregroundMark x1="65748" y1="30928" x2="87008" y2="57732"/>
                        <a14:foregroundMark x1="87008" y1="57732" x2="40945" y2="43299"/>
                        <a14:foregroundMark x1="40945" y1="43299" x2="12205" y2="51546"/>
                        <a14:foregroundMark x1="12205" y1="51546" x2="38583" y2="30928"/>
                        <a14:foregroundMark x1="38583" y1="30928" x2="69291" y2="27320"/>
                        <a14:foregroundMark x1="69291" y1="27320" x2="84646" y2="27835"/>
                        <a14:foregroundMark x1="89370" y1="44845" x2="90157" y2="51546"/>
                        <a14:foregroundMark x1="9055" y1="54639" x2="9843" y2="52577"/>
                      </a14:backgroundRemoval>
                    </a14:imgEffect>
                  </a14:imgLayer>
                </a14:imgProps>
              </a:ext>
            </a:extLst>
          </a:blip>
          <a:stretch>
            <a:fillRect/>
          </a:stretch>
        </p:blipFill>
        <p:spPr>
          <a:xfrm rot="20441971">
            <a:off x="-10468" y="958707"/>
            <a:ext cx="1400693" cy="1069821"/>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827999" y="1244747"/>
            <a:ext cx="10512000" cy="4680000"/>
          </a:xfrm>
        </p:spPr>
        <p:txBody>
          <a:bodyPr/>
          <a:lstStyle/>
          <a:p>
            <a:r>
              <a:rPr lang="en-US" dirty="0"/>
              <a:t>Secured views provide improved data privacy and data sharing</a:t>
            </a:r>
          </a:p>
          <a:p>
            <a:pPr lvl="1">
              <a:buFont typeface="Wingdings" pitchFamily="2" charset="2"/>
              <a:buChar char="Ø"/>
            </a:pPr>
            <a:r>
              <a:rPr lang="en-US" dirty="0"/>
              <a:t>Both non-materialized and materialized views can be defined as </a:t>
            </a:r>
            <a:r>
              <a:rPr lang="en-US" i="1" dirty="0"/>
              <a:t>secure</a:t>
            </a:r>
            <a:endParaRPr lang="en-US" dirty="0"/>
          </a:p>
          <a:p>
            <a:r>
              <a:rPr lang="en-US" dirty="0"/>
              <a:t>Views enable writing more modular code</a:t>
            </a:r>
          </a:p>
          <a:p>
            <a:r>
              <a:rPr lang="en-US" dirty="0"/>
              <a:t>Views allow you to grant access to just a portion of the data in a table(s)</a:t>
            </a:r>
          </a:p>
          <a:p>
            <a:pPr lvl="1">
              <a:buFont typeface="Wingdings" pitchFamily="2" charset="2"/>
              <a:buChar char="Ø"/>
            </a:pPr>
            <a:r>
              <a:rPr lang="en-US" dirty="0"/>
              <a:t>Provide privileges based on data in each view</a:t>
            </a:r>
          </a:p>
          <a:p>
            <a:r>
              <a:rPr lang="en-US" dirty="0"/>
              <a:t>Views can improve performance</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CE01C4AA-EC3D-4B4F-AFCE-498263D56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7330" y="3922643"/>
            <a:ext cx="7199982" cy="2763908"/>
          </a:xfrm>
          <a:prstGeom prst="rect">
            <a:avLst/>
          </a:prstGeom>
        </p:spPr>
      </p:pic>
    </p:spTree>
    <p:extLst>
      <p:ext uri="{BB962C8B-B14F-4D97-AF65-F5344CB8AC3E}">
        <p14:creationId xmlns:p14="http://schemas.microsoft.com/office/powerpoint/2010/main" val="181472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Table Design Considerations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r>
              <a:rPr lang="en-US" dirty="0"/>
              <a:t>Date/Time Data Types for Columns</a:t>
            </a:r>
          </a:p>
          <a:p>
            <a:r>
              <a:rPr lang="en-US" dirty="0"/>
              <a:t>Referential Integrity Constraints</a:t>
            </a:r>
          </a:p>
          <a:p>
            <a:r>
              <a:rPr lang="en-US" dirty="0"/>
              <a:t>When to Set a Clustering Key</a:t>
            </a:r>
          </a:p>
          <a:p>
            <a:r>
              <a:rPr lang="en-US" dirty="0"/>
              <a:t>When to Specify Column Lengths</a:t>
            </a:r>
          </a:p>
          <a:p>
            <a:r>
              <a:rPr lang="en-US" dirty="0"/>
              <a:t>Storing Semi-structured Data in a VARIANT Column vs. Flattening the Nested Structure</a:t>
            </a:r>
          </a:p>
          <a:p>
            <a:r>
              <a:rPr lang="en-US" dirty="0"/>
              <a:t>Converting a Permanent Table to a Transient Table or Vice-Versa</a:t>
            </a:r>
          </a:p>
          <a:p>
            <a:endParaRPr lang="en-US" dirty="0"/>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2915134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Efficient Querying in Snowflake</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525514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DFDEBD-7598-B648-AFA5-1C92CB85946C}"/>
              </a:ext>
            </a:extLst>
          </p:cNvPr>
          <p:cNvPicPr>
            <a:picLocks noChangeAspect="1"/>
          </p:cNvPicPr>
          <p:nvPr/>
        </p:nvPicPr>
        <p:blipFill>
          <a:blip r:embed="rId3"/>
          <a:stretch>
            <a:fillRect/>
          </a:stretch>
        </p:blipFill>
        <p:spPr>
          <a:xfrm rot="20924105">
            <a:off x="112958" y="5188073"/>
            <a:ext cx="1714500" cy="1181100"/>
          </a:xfrm>
          <a:prstGeom prst="rect">
            <a:avLst/>
          </a:prstGeom>
        </p:spPr>
      </p:pic>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a:xfrm>
            <a:off x="7503" y="1133176"/>
            <a:ext cx="11720671" cy="4680000"/>
          </a:xfrm>
        </p:spPr>
        <p:txBody>
          <a:bodyPr/>
          <a:lstStyle/>
          <a:p>
            <a:r>
              <a:rPr lang="en-US" dirty="0"/>
              <a:t>Correlated vs Uncorrelated</a:t>
            </a:r>
          </a:p>
          <a:p>
            <a:pPr lvl="1">
              <a:buFont typeface="Wingdings" pitchFamily="2" charset="2"/>
              <a:buChar char="Ø"/>
            </a:pPr>
            <a:r>
              <a:rPr lang="en-US" dirty="0"/>
              <a:t>Correlated refers to one or more columns from outside of the subquery</a:t>
            </a:r>
          </a:p>
          <a:p>
            <a:pPr lvl="1">
              <a:buFont typeface="Wingdings" pitchFamily="2" charset="2"/>
              <a:buChar char="Ø"/>
            </a:pPr>
            <a:r>
              <a:rPr lang="en-US" dirty="0"/>
              <a:t>Uncorrelated has no such external column references. It is an independent query </a:t>
            </a:r>
          </a:p>
          <a:p>
            <a:r>
              <a:rPr lang="en-US" dirty="0"/>
              <a:t>Scalar vs Non-Scalar </a:t>
            </a:r>
          </a:p>
          <a:p>
            <a:pPr lvl="1">
              <a:buFont typeface="Wingdings" pitchFamily="2" charset="2"/>
              <a:buChar char="Ø"/>
            </a:pPr>
            <a:r>
              <a:rPr lang="en-US" dirty="0"/>
              <a:t>Scalar subquery returns a single value (one column of one row)</a:t>
            </a:r>
          </a:p>
          <a:p>
            <a:pPr lvl="1">
              <a:buFont typeface="Wingdings" pitchFamily="2" charset="2"/>
              <a:buChar char="Ø"/>
            </a:pPr>
            <a:r>
              <a:rPr lang="en-US" dirty="0"/>
              <a:t>Non-Scalar subquery returns 0 to multiple rows, each of which may contain 1 to multiple columns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5" name="Rectangle 4">
            <a:extLst>
              <a:ext uri="{FF2B5EF4-FFF2-40B4-BE49-F238E27FC236}">
                <a16:creationId xmlns:a16="http://schemas.microsoft.com/office/drawing/2014/main" id="{D38F8975-6085-3E4F-9641-760524CA9B6A}"/>
              </a:ext>
            </a:extLst>
          </p:cNvPr>
          <p:cNvSpPr/>
          <p:nvPr/>
        </p:nvSpPr>
        <p:spPr>
          <a:xfrm>
            <a:off x="1086683" y="4102194"/>
            <a:ext cx="3644343"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8627D5-1E53-594E-ABAF-18A4F3B6B3E3}"/>
              </a:ext>
            </a:extLst>
          </p:cNvPr>
          <p:cNvSpPr txBox="1"/>
          <p:nvPr/>
        </p:nvSpPr>
        <p:spPr>
          <a:xfrm>
            <a:off x="1376305" y="4148520"/>
            <a:ext cx="3354721"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c2</a:t>
            </a:r>
            <a:r>
              <a:rPr lang="en-US" sz="1600" dirty="0">
                <a:latin typeface="Helvetica Neue Light" panose="02000403000000020004" pitchFamily="2" charset="0"/>
                <a:ea typeface="Helvetica Neue Light" panose="02000403000000020004" pitchFamily="2" charset="0"/>
              </a:rPr>
              <a:t> FROM </a:t>
            </a:r>
            <a:r>
              <a:rPr lang="en-US" dirty="0">
                <a:latin typeface="Helvetica Neue Light" panose="02000403000000020004" pitchFamily="2" charset="0"/>
                <a:ea typeface="Helvetica Neue Light" panose="02000403000000020004" pitchFamily="2" charset="0"/>
              </a:rPr>
              <a:t>table1</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WHERE</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c1</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a:t>
            </a:r>
            <a:r>
              <a:rPr lang="en-US" sz="1600"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(SELECT</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max(x)</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FROM</a:t>
            </a:r>
            <a:r>
              <a:rPr lang="en-US" sz="1600" dirty="0">
                <a:latin typeface="Helvetica Neue Light" panose="02000403000000020004" pitchFamily="2" charset="0"/>
                <a:ea typeface="Helvetica Neue Light" panose="02000403000000020004" pitchFamily="2" charset="0"/>
              </a:rPr>
              <a:t> </a:t>
            </a:r>
            <a:r>
              <a:rPr lang="en-US" dirty="0">
                <a:latin typeface="Helvetica Neue Light" panose="02000403000000020004" pitchFamily="2" charset="0"/>
                <a:ea typeface="Helvetica Neue Light" panose="02000403000000020004" pitchFamily="2" charset="0"/>
              </a:rPr>
              <a:t>table2);</a:t>
            </a:r>
            <a:endParaRPr lang="en-US" sz="1400" dirty="0">
              <a:latin typeface="Helvetica Neue Light" panose="02000403000000020004" pitchFamily="2" charset="0"/>
              <a:ea typeface="Helvetica Neue Light" panose="02000403000000020004" pitchFamily="2" charset="0"/>
            </a:endParaRPr>
          </a:p>
        </p:txBody>
      </p:sp>
      <p:pic>
        <p:nvPicPr>
          <p:cNvPr id="7" name="Picture 6">
            <a:extLst>
              <a:ext uri="{FF2B5EF4-FFF2-40B4-BE49-F238E27FC236}">
                <a16:creationId xmlns:a16="http://schemas.microsoft.com/office/drawing/2014/main" id="{2109045D-B698-704F-AEE4-F6DA5B2B7424}"/>
              </a:ext>
            </a:extLst>
          </p:cNvPr>
          <p:cNvPicPr>
            <a:picLocks noChangeAspect="1"/>
          </p:cNvPicPr>
          <p:nvPr/>
        </p:nvPicPr>
        <p:blipFill>
          <a:blip r:embed="rId4"/>
          <a:stretch>
            <a:fillRect/>
          </a:stretch>
        </p:blipFill>
        <p:spPr>
          <a:xfrm>
            <a:off x="461728" y="3913402"/>
            <a:ext cx="803878" cy="658302"/>
          </a:xfrm>
          <a:prstGeom prst="rect">
            <a:avLst/>
          </a:prstGeom>
        </p:spPr>
      </p:pic>
      <p:sp>
        <p:nvSpPr>
          <p:cNvPr id="8" name="Rectangle 7">
            <a:extLst>
              <a:ext uri="{FF2B5EF4-FFF2-40B4-BE49-F238E27FC236}">
                <a16:creationId xmlns:a16="http://schemas.microsoft.com/office/drawing/2014/main" id="{F01C71B7-06B4-1F41-8801-359F5E0A9A5F}"/>
              </a:ext>
            </a:extLst>
          </p:cNvPr>
          <p:cNvSpPr/>
          <p:nvPr/>
        </p:nvSpPr>
        <p:spPr>
          <a:xfrm>
            <a:off x="5579165" y="3885622"/>
            <a:ext cx="5997904" cy="1200329"/>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588097-2188-FF47-8E7A-B8CA5DE9BF94}"/>
              </a:ext>
            </a:extLst>
          </p:cNvPr>
          <p:cNvSpPr txBox="1"/>
          <p:nvPr/>
        </p:nvSpPr>
        <p:spPr>
          <a:xfrm>
            <a:off x="5783701" y="3858869"/>
            <a:ext cx="5772197" cy="1200329"/>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a:t>
            </a:r>
          </a:p>
          <a:p>
            <a:r>
              <a:rPr lang="en-US" dirty="0">
                <a:latin typeface="Helvetica Neue Light" panose="02000403000000020004" pitchFamily="2" charset="0"/>
                <a:ea typeface="Helvetica Neue Light" panose="02000403000000020004" pitchFamily="2" charset="0"/>
              </a:rPr>
              <a:t>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a:t>
            </a:r>
          </a:p>
          <a:p>
            <a:r>
              <a:rPr lang="en-US" dirty="0">
                <a:latin typeface="Helvetica Neue Light" panose="02000403000000020004" pitchFamily="2" charset="0"/>
                <a:ea typeface="Helvetica Neue Light" panose="02000403000000020004" pitchFamily="2" charset="0"/>
              </a:rPr>
              <a:t>(SELECT max(</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i</a:t>
            </a:r>
            <a:r>
              <a:rPr lang="en-US" dirty="0">
                <a:latin typeface="Helvetica Neue Light" panose="02000403000000020004" pitchFamily="2" charset="0"/>
                <a:ea typeface="Helvetica Neue Light" panose="02000403000000020004" pitchFamily="2" charset="0"/>
              </a:rPr>
              <a:t> WHERE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 </a:t>
            </a:r>
            <a:r>
              <a:rPr lang="en-US" dirty="0" err="1">
                <a:latin typeface="Helvetica Neue Light" panose="02000403000000020004" pitchFamily="2" charset="0"/>
                <a:ea typeface="Helvetica Neue Light" panose="02000403000000020004" pitchFamily="2" charset="0"/>
              </a:rPr>
              <a:t>i.name</a:t>
            </a:r>
            <a:r>
              <a:rPr lang="en-US" dirty="0">
                <a:latin typeface="Helvetica Neue Light" panose="02000403000000020004" pitchFamily="2" charset="0"/>
                <a:ea typeface="Helvetica Neue Light" panose="02000403000000020004" pitchFamily="2" charset="0"/>
              </a:rPr>
              <a:t>);</a:t>
            </a:r>
            <a:endParaRPr lang="en-US" sz="1400" dirty="0">
              <a:latin typeface="Helvetica Neue Light" panose="02000403000000020004" pitchFamily="2" charset="0"/>
              <a:ea typeface="Helvetica Neue Light" panose="02000403000000020004" pitchFamily="2" charset="0"/>
            </a:endParaRPr>
          </a:p>
        </p:txBody>
      </p:sp>
      <p:pic>
        <p:nvPicPr>
          <p:cNvPr id="10" name="Picture 9">
            <a:extLst>
              <a:ext uri="{FF2B5EF4-FFF2-40B4-BE49-F238E27FC236}">
                <a16:creationId xmlns:a16="http://schemas.microsoft.com/office/drawing/2014/main" id="{9CB8D6AA-7AEF-C849-99D1-F73BEF20F888}"/>
              </a:ext>
            </a:extLst>
          </p:cNvPr>
          <p:cNvPicPr>
            <a:picLocks noChangeAspect="1"/>
          </p:cNvPicPr>
          <p:nvPr/>
        </p:nvPicPr>
        <p:blipFill>
          <a:blip r:embed="rId4"/>
          <a:stretch>
            <a:fillRect/>
          </a:stretch>
        </p:blipFill>
        <p:spPr>
          <a:xfrm>
            <a:off x="5020648" y="3584251"/>
            <a:ext cx="803878" cy="658302"/>
          </a:xfrm>
          <a:prstGeom prst="rect">
            <a:avLst/>
          </a:prstGeom>
        </p:spPr>
      </p:pic>
      <p:sp>
        <p:nvSpPr>
          <p:cNvPr id="14" name="Rectangle 13">
            <a:extLst>
              <a:ext uri="{FF2B5EF4-FFF2-40B4-BE49-F238E27FC236}">
                <a16:creationId xmlns:a16="http://schemas.microsoft.com/office/drawing/2014/main" id="{C6D567E9-23D7-004C-9CEE-61DAF131CCBE}"/>
              </a:ext>
            </a:extLst>
          </p:cNvPr>
          <p:cNvSpPr/>
          <p:nvPr/>
        </p:nvSpPr>
        <p:spPr>
          <a:xfrm>
            <a:off x="3294215" y="5555698"/>
            <a:ext cx="6432878" cy="1052901"/>
          </a:xfrm>
          <a:prstGeom prst="rect">
            <a:avLst/>
          </a:prstGeom>
          <a:solidFill>
            <a:srgbClr val="D9D9D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ACA470-B899-7B45-A279-891B111C8693}"/>
              </a:ext>
            </a:extLst>
          </p:cNvPr>
          <p:cNvSpPr txBox="1"/>
          <p:nvPr/>
        </p:nvSpPr>
        <p:spPr>
          <a:xfrm>
            <a:off x="3620802" y="5596306"/>
            <a:ext cx="6432878" cy="923330"/>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SELECT </a:t>
            </a:r>
            <a:r>
              <a:rPr lang="en-US" dirty="0" err="1">
                <a:latin typeface="Helvetica Neue Light" panose="02000403000000020004" pitchFamily="2" charset="0"/>
                <a:ea typeface="Helvetica Neue Light" panose="02000403000000020004" pitchFamily="2" charset="0"/>
              </a:rPr>
              <a:t>p.name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a:t>
            </a:r>
            <a:r>
              <a:rPr lang="en-US" dirty="0" err="1">
                <a:latin typeface="Helvetica Neue Light" panose="02000403000000020004" pitchFamily="2" charset="0"/>
                <a:ea typeface="Helvetica Neue Light" panose="02000403000000020004" pitchFamily="2" charset="0"/>
              </a:rPr>
              <a:t>p.country</a:t>
            </a:r>
            <a:r>
              <a:rPr lang="en-US" dirty="0">
                <a:latin typeface="Helvetica Neue Light" panose="02000403000000020004" pitchFamily="2" charset="0"/>
                <a:ea typeface="Helvetica Neue Light" panose="02000403000000020004" pitchFamily="2" charset="0"/>
              </a:rPr>
              <a:t> FROM pay as p WHERE </a:t>
            </a:r>
            <a:r>
              <a:rPr lang="en-US" dirty="0" err="1">
                <a:latin typeface="Helvetica Neue Light" panose="02000403000000020004" pitchFamily="2" charset="0"/>
                <a:ea typeface="Helvetica Neue Light" panose="02000403000000020004" pitchFamily="2" charset="0"/>
              </a:rPr>
              <a:t>p.annual_wage</a:t>
            </a:r>
            <a:r>
              <a:rPr lang="en-US" dirty="0">
                <a:latin typeface="Helvetica Neue Light" panose="02000403000000020004" pitchFamily="2" charset="0"/>
                <a:ea typeface="Helvetica Neue Light" panose="02000403000000020004" pitchFamily="2" charset="0"/>
              </a:rPr>
              <a:t> &lt; (SELECT </a:t>
            </a:r>
            <a:r>
              <a:rPr lang="en-US" dirty="0" err="1">
                <a:latin typeface="Helvetica Neue Light" panose="02000403000000020004" pitchFamily="2" charset="0"/>
                <a:ea typeface="Helvetica Neue Light" panose="02000403000000020004" pitchFamily="2" charset="0"/>
              </a:rPr>
              <a:t>per_capita_gdp</a:t>
            </a:r>
            <a:r>
              <a:rPr lang="en-US" dirty="0">
                <a:latin typeface="Helvetica Neue Light" panose="02000403000000020004" pitchFamily="2" charset="0"/>
                <a:ea typeface="Helvetica Neue Light" panose="02000403000000020004" pitchFamily="2" charset="0"/>
              </a:rPr>
              <a:t> FROM </a:t>
            </a:r>
            <a:r>
              <a:rPr lang="en-US" dirty="0" err="1">
                <a:latin typeface="Helvetica Neue Light" panose="02000403000000020004" pitchFamily="2" charset="0"/>
                <a:ea typeface="Helvetica Neue Light" panose="02000403000000020004" pitchFamily="2" charset="0"/>
              </a:rPr>
              <a:t>international_gdp</a:t>
            </a:r>
            <a:r>
              <a:rPr lang="en-US" dirty="0">
                <a:latin typeface="Helvetica Neue Light" panose="02000403000000020004" pitchFamily="2" charset="0"/>
                <a:ea typeface="Helvetica Neue Light" panose="02000403000000020004" pitchFamily="2" charset="0"/>
              </a:rPr>
              <a:t> WHERE name = 'Brazil');</a:t>
            </a:r>
            <a:endParaRPr lang="en-US" sz="1400" dirty="0">
              <a:latin typeface="Helvetica Neue Light" panose="02000403000000020004" pitchFamily="2" charset="0"/>
              <a:ea typeface="Helvetica Neue Light" panose="02000403000000020004" pitchFamily="2" charset="0"/>
            </a:endParaRPr>
          </a:p>
        </p:txBody>
      </p:sp>
      <p:pic>
        <p:nvPicPr>
          <p:cNvPr id="16" name="Picture 15">
            <a:extLst>
              <a:ext uri="{FF2B5EF4-FFF2-40B4-BE49-F238E27FC236}">
                <a16:creationId xmlns:a16="http://schemas.microsoft.com/office/drawing/2014/main" id="{85A65627-D1FA-C34C-9237-3DAAAA4D4A70}"/>
              </a:ext>
            </a:extLst>
          </p:cNvPr>
          <p:cNvPicPr>
            <a:picLocks noChangeAspect="1"/>
          </p:cNvPicPr>
          <p:nvPr/>
        </p:nvPicPr>
        <p:blipFill>
          <a:blip r:embed="rId4"/>
          <a:stretch>
            <a:fillRect/>
          </a:stretch>
        </p:blipFill>
        <p:spPr>
          <a:xfrm>
            <a:off x="2669261" y="5366906"/>
            <a:ext cx="803878" cy="658302"/>
          </a:xfrm>
          <a:prstGeom prst="rect">
            <a:avLst/>
          </a:prstGeom>
        </p:spPr>
      </p:pic>
      <p:pic>
        <p:nvPicPr>
          <p:cNvPr id="19" name="Picture 18">
            <a:extLst>
              <a:ext uri="{FF2B5EF4-FFF2-40B4-BE49-F238E27FC236}">
                <a16:creationId xmlns:a16="http://schemas.microsoft.com/office/drawing/2014/main" id="{EB7C414C-CAF6-A34F-9E15-2FCAB2DEE7CE}"/>
              </a:ext>
            </a:extLst>
          </p:cNvPr>
          <p:cNvPicPr>
            <a:picLocks noChangeAspect="1"/>
          </p:cNvPicPr>
          <p:nvPr/>
        </p:nvPicPr>
        <p:blipFill>
          <a:blip r:embed="rId5"/>
          <a:stretch>
            <a:fillRect/>
          </a:stretch>
        </p:blipFill>
        <p:spPr>
          <a:xfrm rot="591761">
            <a:off x="10594899" y="5304860"/>
            <a:ext cx="847858" cy="1394214"/>
          </a:xfrm>
          <a:prstGeom prst="rect">
            <a:avLst/>
          </a:prstGeom>
        </p:spPr>
      </p:pic>
    </p:spTree>
    <p:extLst>
      <p:ext uri="{BB962C8B-B14F-4D97-AF65-F5344CB8AC3E}">
        <p14:creationId xmlns:p14="http://schemas.microsoft.com/office/powerpoint/2010/main" val="3049887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Subqueries</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86082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Common Table Expressions (CTE)s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4029017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Advanced querying</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2923214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Windowed functions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459212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Querying staged files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2516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Database Storage Layer</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The storage layer contains tables, schemas, databases, and diverse data </a:t>
            </a:r>
          </a:p>
          <a:p>
            <a:pPr lvl="1">
              <a:buFont typeface="Wingdings" pitchFamily="2" charset="2"/>
              <a:buChar char="Ø"/>
            </a:pPr>
            <a:r>
              <a:rPr lang="en-US" sz="2000" dirty="0"/>
              <a:t>If managed well storage layer can hold petabytes of data</a:t>
            </a:r>
          </a:p>
          <a:p>
            <a:pPr>
              <a:buFont typeface="Arial" panose="020B0604020202020204" pitchFamily="34" charset="0"/>
              <a:buChar char="•"/>
            </a:pPr>
            <a:r>
              <a:rPr lang="en-US" sz="2200" dirty="0"/>
              <a:t>Snowflake has scalable cloud blob storage type for storing structured and semi-structured data </a:t>
            </a:r>
          </a:p>
          <a:p>
            <a:pPr lvl="1">
              <a:buFont typeface="Wingdings" pitchFamily="2" charset="2"/>
              <a:buChar char="Ø"/>
            </a:pPr>
            <a:r>
              <a:rPr lang="en-US" sz="2000" dirty="0"/>
              <a:t>Such as JSON, AVRO, and Parquet</a:t>
            </a:r>
          </a:p>
          <a:p>
            <a:pPr>
              <a:buFont typeface="Arial" panose="020B0604020202020204" pitchFamily="34" charset="0"/>
              <a:buChar char="•"/>
            </a:pPr>
            <a:r>
              <a:rPr lang="en-US" sz="2200" dirty="0"/>
              <a:t>Snowflake optimizes the metadata for easy extraction and query processing </a:t>
            </a:r>
          </a:p>
          <a:p>
            <a:pPr>
              <a:buFont typeface="Arial" panose="020B0604020202020204" pitchFamily="34" charset="0"/>
              <a:buChar char="•"/>
            </a:pPr>
            <a:r>
              <a:rPr lang="en-US" sz="2200" dirty="0"/>
              <a:t>Storage is made up of multiple micro partitions that are encrypted and scale automatically</a:t>
            </a:r>
          </a:p>
          <a:p>
            <a:pPr lvl="1">
              <a:buFont typeface="Wingdings" pitchFamily="2" charset="2"/>
              <a:buChar char="Ø"/>
            </a:pPr>
            <a:r>
              <a:rPr lang="en-US" sz="2000" dirty="0"/>
              <a:t>Allows for efficient data retrieval and performance</a:t>
            </a:r>
          </a:p>
          <a:p>
            <a:pPr>
              <a:buFont typeface="Arial" panose="020B0604020202020204" pitchFamily="34" charset="0"/>
              <a:buChar char="•"/>
            </a:pPr>
            <a:endParaRPr lang="en-US" sz="2200" dirty="0"/>
          </a:p>
          <a:p>
            <a:endParaRPr lang="en-US" dirty="0"/>
          </a:p>
          <a:p>
            <a:pPr marL="76200" indent="0">
              <a:buNone/>
            </a:pPr>
            <a:endParaRPr lang="en-US" dirty="0"/>
          </a:p>
        </p:txBody>
      </p:sp>
      <p:pic>
        <p:nvPicPr>
          <p:cNvPr id="16" name="Picture 15" descr="A picture containing cup, indoor, table, sitting&#10;&#10;Description automatically generated">
            <a:extLst>
              <a:ext uri="{FF2B5EF4-FFF2-40B4-BE49-F238E27FC236}">
                <a16:creationId xmlns:a16="http://schemas.microsoft.com/office/drawing/2014/main" id="{D35B3FF5-64CB-F14A-82C3-666E47C27AC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3725162"/>
            <a:ext cx="2900926" cy="739912"/>
          </a:xfrm>
          <a:prstGeom prst="rect">
            <a:avLst/>
          </a:prstGeom>
        </p:spPr>
      </p:pic>
    </p:spTree>
    <p:extLst>
      <p:ext uri="{BB962C8B-B14F-4D97-AF65-F5344CB8AC3E}">
        <p14:creationId xmlns:p14="http://schemas.microsoft.com/office/powerpoint/2010/main" val="367425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Hierarchical data</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3834658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Persisted Query Results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2924296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Query Profile to analyze queries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r>
              <a:rPr lang="en-US" dirty="0"/>
              <a:t>Circle back </a:t>
            </a:r>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1835040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Sequences</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2885101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DD9-8306-834A-A3BE-C09192C65EEC}"/>
              </a:ext>
            </a:extLst>
          </p:cNvPr>
          <p:cNvSpPr>
            <a:spLocks noGrp="1"/>
          </p:cNvSpPr>
          <p:nvPr>
            <p:ph type="title"/>
          </p:nvPr>
        </p:nvSpPr>
        <p:spPr/>
        <p:txBody>
          <a:bodyPr/>
          <a:lstStyle/>
          <a:p>
            <a:r>
              <a:rPr lang="en-US" dirty="0"/>
              <a:t>Estimating with </a:t>
            </a:r>
            <a:r>
              <a:rPr lang="en-US" dirty="0" err="1"/>
              <a:t>HyperLogLog</a:t>
            </a:r>
            <a:r>
              <a:rPr lang="en-US" dirty="0"/>
              <a:t> (HLL)</a:t>
            </a:r>
          </a:p>
        </p:txBody>
      </p:sp>
      <p:sp>
        <p:nvSpPr>
          <p:cNvPr id="3" name="Text Placeholder 2">
            <a:extLst>
              <a:ext uri="{FF2B5EF4-FFF2-40B4-BE49-F238E27FC236}">
                <a16:creationId xmlns:a16="http://schemas.microsoft.com/office/drawing/2014/main" id="{E064E08E-2E35-8847-9BE9-A651250A1C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CC89D-A093-3F43-8152-F1C5A0558C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132776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Query Processing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292468" y="1385162"/>
            <a:ext cx="8507403" cy="5015638"/>
          </a:xfrm>
        </p:spPr>
        <p:txBody>
          <a:bodyPr/>
          <a:lstStyle/>
          <a:p>
            <a:pPr>
              <a:buFont typeface="Arial" panose="020B0604020202020204" pitchFamily="34" charset="0"/>
              <a:buChar char="•"/>
            </a:pPr>
            <a:r>
              <a:rPr lang="en-US" sz="2200" dirty="0"/>
              <a:t>This layer contains virtual warehouses where all the queries are run on each respective virtual warehouse</a:t>
            </a:r>
          </a:p>
          <a:p>
            <a:pPr lvl="1">
              <a:buFont typeface="Wingdings" pitchFamily="2" charset="2"/>
              <a:buChar char="Ø"/>
            </a:pPr>
            <a:r>
              <a:rPr lang="en-US" sz="2000" dirty="0"/>
              <a:t>Allows for a scalable compute capacity</a:t>
            </a:r>
          </a:p>
          <a:p>
            <a:pPr lvl="1">
              <a:buFont typeface="Wingdings" pitchFamily="2" charset="2"/>
              <a:buChar char="Ø"/>
            </a:pPr>
            <a:r>
              <a:rPr lang="en-US" sz="2000" dirty="0"/>
              <a:t>Each Virtual warehouse gets data from the storage layer and has it cached to the compute resources</a:t>
            </a:r>
          </a:p>
          <a:p>
            <a:pPr>
              <a:buFont typeface="Arial" panose="020B0604020202020204" pitchFamily="34" charset="0"/>
              <a:buChar char="•"/>
            </a:pPr>
            <a:r>
              <a:rPr lang="en-US" sz="2200" dirty="0"/>
              <a:t>Multiple VW operate simultaneously to maintain ACID and follow multiple parallel processing</a:t>
            </a:r>
          </a:p>
          <a:p>
            <a:pPr lvl="1">
              <a:buFont typeface="Wingdings" pitchFamily="2" charset="2"/>
              <a:buChar char="Ø"/>
            </a:pPr>
            <a:r>
              <a:rPr lang="en-US" sz="2000" dirty="0"/>
              <a:t>ACID (Atomic, Consistent, Isolated and Durable) that ensure a database management system (DBMS) will make changes to data in a reliable</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5" name="Picture 4" descr="A picture containing yellow&#10;&#10;Description automatically generated">
            <a:extLst>
              <a:ext uri="{FF2B5EF4-FFF2-40B4-BE49-F238E27FC236}">
                <a16:creationId xmlns:a16="http://schemas.microsoft.com/office/drawing/2014/main" id="{C1F6BB2F-652B-D149-A732-13C50AFDF5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943960"/>
            <a:ext cx="2905832" cy="741164"/>
          </a:xfrm>
          <a:prstGeom prst="rect">
            <a:avLst/>
          </a:prstGeom>
        </p:spPr>
      </p:pic>
    </p:spTree>
    <p:extLst>
      <p:ext uri="{BB962C8B-B14F-4D97-AF65-F5344CB8AC3E}">
        <p14:creationId xmlns:p14="http://schemas.microsoft.com/office/powerpoint/2010/main" val="244722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30B86FDD-5284-2349-B181-C2BAECFFD220}"/>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993700" y="2182761"/>
            <a:ext cx="2905832" cy="2282313"/>
          </a:xfrm>
          <a:prstGeom prst="rect">
            <a:avLst/>
          </a:prstGeom>
        </p:spPr>
      </p:pic>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Efficient data storage in Snowflake</a:t>
            </a:r>
            <a:br>
              <a:rPr lang="en-US" dirty="0"/>
            </a:br>
            <a:r>
              <a:rPr lang="en-US" sz="2400" dirty="0"/>
              <a:t>Cloud Services Layer</a:t>
            </a:r>
            <a:endParaRPr lang="en-US" dirty="0"/>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181257" y="1518362"/>
            <a:ext cx="8507403" cy="5015638"/>
          </a:xfrm>
        </p:spPr>
        <p:txBody>
          <a:bodyPr/>
          <a:lstStyle/>
          <a:p>
            <a:pPr>
              <a:buFont typeface="Arial" panose="020B0604020202020204" pitchFamily="34" charset="0"/>
              <a:buChar char="•"/>
            </a:pPr>
            <a:r>
              <a:rPr lang="en-US" sz="2200" dirty="0"/>
              <a:t>This layer is the cerebrum of Snowflake where it maintains, optimizes, transacts on data, as well as provides security, and metadata management</a:t>
            </a:r>
          </a:p>
          <a:p>
            <a:pPr>
              <a:buFont typeface="Arial" panose="020B0604020202020204" pitchFamily="34" charset="0"/>
              <a:buChar char="•"/>
            </a:pPr>
            <a:r>
              <a:rPr lang="en-US" sz="2200" dirty="0"/>
              <a:t>Enables SQL client interface for DDL and DML like operations on data</a:t>
            </a:r>
          </a:p>
          <a:p>
            <a:pPr>
              <a:buFont typeface="Arial" panose="020B0604020202020204" pitchFamily="34" charset="0"/>
              <a:buChar char="•"/>
            </a:pPr>
            <a:r>
              <a:rPr lang="en-US" sz="2200" dirty="0"/>
              <a:t>VW can auto-suspend, auto-resume, and have auto-scaling that can be built in </a:t>
            </a:r>
          </a:p>
          <a:p>
            <a:pPr marL="76200" indent="0">
              <a:buNone/>
            </a:pPr>
            <a:endParaRPr lang="en-US" sz="2200" dirty="0"/>
          </a:p>
          <a:p>
            <a:endParaRPr lang="en-US" dirty="0"/>
          </a:p>
          <a:p>
            <a:pPr marL="7620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E326FCC-FC7D-FA4C-A188-59A40446A58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93700" y="2182761"/>
            <a:ext cx="2905832" cy="741164"/>
          </a:xfrm>
          <a:prstGeom prst="rect">
            <a:avLst/>
          </a:prstGeom>
        </p:spPr>
      </p:pic>
    </p:spTree>
    <p:extLst>
      <p:ext uri="{BB962C8B-B14F-4D97-AF65-F5344CB8AC3E}">
        <p14:creationId xmlns:p14="http://schemas.microsoft.com/office/powerpoint/2010/main" val="308268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r>
              <a:rPr lang="en-US" dirty="0"/>
              <a:t>Powerful tool for understanding the mechanics of queries </a:t>
            </a:r>
          </a:p>
          <a:p>
            <a:pPr lvl="1">
              <a:buFont typeface="Wingdings" pitchFamily="2" charset="2"/>
              <a:buChar char="Ø"/>
            </a:pPr>
            <a:r>
              <a:rPr lang="en-US" dirty="0"/>
              <a:t>Identify potential performance bottlenecks</a:t>
            </a:r>
          </a:p>
          <a:p>
            <a:r>
              <a:rPr lang="en-US" dirty="0"/>
              <a:t>Available through the web interface</a:t>
            </a:r>
          </a:p>
          <a:p>
            <a:r>
              <a:rPr lang="en-US" dirty="0"/>
              <a:t>Provides a graphical representation of the main components of processing plan for the query</a:t>
            </a:r>
          </a:p>
          <a:p>
            <a:pPr lvl="1">
              <a:buFont typeface="Wingdings" pitchFamily="2" charset="2"/>
              <a:buChar char="Ø"/>
            </a:pPr>
            <a:r>
              <a:rPr lang="en-US" dirty="0"/>
              <a:t>Provides statistics and details of the overall query</a:t>
            </a:r>
          </a:p>
        </p:txBody>
      </p:sp>
      <p:pic>
        <p:nvPicPr>
          <p:cNvPr id="5" name="Picture 4">
            <a:extLst>
              <a:ext uri="{FF2B5EF4-FFF2-40B4-BE49-F238E27FC236}">
                <a16:creationId xmlns:a16="http://schemas.microsoft.com/office/drawing/2014/main" id="{C44A623A-D9A3-234F-9F0A-5606CE5E29E1}"/>
              </a:ext>
            </a:extLst>
          </p:cNvPr>
          <p:cNvPicPr>
            <a:picLocks noChangeAspect="1"/>
          </p:cNvPicPr>
          <p:nvPr/>
        </p:nvPicPr>
        <p:blipFill>
          <a:blip r:embed="rId3"/>
          <a:stretch>
            <a:fillRect/>
          </a:stretch>
        </p:blipFill>
        <p:spPr>
          <a:xfrm>
            <a:off x="8408601" y="3810048"/>
            <a:ext cx="2218210" cy="2949990"/>
          </a:xfrm>
          <a:prstGeom prst="rect">
            <a:avLst/>
          </a:prstGeom>
        </p:spPr>
      </p:pic>
      <p:pic>
        <p:nvPicPr>
          <p:cNvPr id="6" name="Picture 5">
            <a:extLst>
              <a:ext uri="{FF2B5EF4-FFF2-40B4-BE49-F238E27FC236}">
                <a16:creationId xmlns:a16="http://schemas.microsoft.com/office/drawing/2014/main" id="{8ABC8E6A-30EA-364D-86FC-90EA857A3194}"/>
              </a:ext>
            </a:extLst>
          </p:cNvPr>
          <p:cNvPicPr>
            <a:picLocks noChangeAspect="1"/>
          </p:cNvPicPr>
          <p:nvPr/>
        </p:nvPicPr>
        <p:blipFill>
          <a:blip r:embed="rId4"/>
          <a:stretch>
            <a:fillRect/>
          </a:stretch>
        </p:blipFill>
        <p:spPr>
          <a:xfrm>
            <a:off x="2244810" y="4330772"/>
            <a:ext cx="5329881" cy="1861228"/>
          </a:xfrm>
          <a:prstGeom prst="rect">
            <a:avLst/>
          </a:prstGeom>
        </p:spPr>
      </p:pic>
    </p:spTree>
    <p:extLst>
      <p:ext uri="{BB962C8B-B14F-4D97-AF65-F5344CB8AC3E}">
        <p14:creationId xmlns:p14="http://schemas.microsoft.com/office/powerpoint/2010/main" val="204015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A86F-ECE2-D34E-A6E0-EDA6A3420BC5}"/>
              </a:ext>
            </a:extLst>
          </p:cNvPr>
          <p:cNvSpPr>
            <a:spLocks noGrp="1"/>
          </p:cNvSpPr>
          <p:nvPr>
            <p:ph type="title"/>
          </p:nvPr>
        </p:nvSpPr>
        <p:spPr/>
        <p:txBody>
          <a:bodyPr/>
          <a:lstStyle/>
          <a:p>
            <a:r>
              <a:rPr lang="en-US" dirty="0"/>
              <a:t>Query Profile</a:t>
            </a:r>
          </a:p>
        </p:txBody>
      </p:sp>
      <p:sp>
        <p:nvSpPr>
          <p:cNvPr id="4" name="Slide Number Placeholder 3">
            <a:extLst>
              <a:ext uri="{FF2B5EF4-FFF2-40B4-BE49-F238E27FC236}">
                <a16:creationId xmlns:a16="http://schemas.microsoft.com/office/drawing/2014/main" id="{2687B686-A78D-F24A-BEF7-01CA51C7559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15" name="Picture 14">
            <a:extLst>
              <a:ext uri="{FF2B5EF4-FFF2-40B4-BE49-F238E27FC236}">
                <a16:creationId xmlns:a16="http://schemas.microsoft.com/office/drawing/2014/main" id="{23C8A246-CEB2-FE4B-941F-6690DF93DBA2}"/>
              </a:ext>
            </a:extLst>
          </p:cNvPr>
          <p:cNvPicPr>
            <a:picLocks noChangeAspect="1"/>
          </p:cNvPicPr>
          <p:nvPr/>
        </p:nvPicPr>
        <p:blipFill>
          <a:blip r:embed="rId3"/>
          <a:stretch>
            <a:fillRect/>
          </a:stretch>
        </p:blipFill>
        <p:spPr>
          <a:xfrm>
            <a:off x="1033597" y="1353485"/>
            <a:ext cx="10124806" cy="5062403"/>
          </a:xfrm>
          <a:prstGeom prst="rect">
            <a:avLst/>
          </a:prstGeom>
        </p:spPr>
      </p:pic>
    </p:spTree>
    <p:extLst>
      <p:ext uri="{BB962C8B-B14F-4D97-AF65-F5344CB8AC3E}">
        <p14:creationId xmlns:p14="http://schemas.microsoft.com/office/powerpoint/2010/main" val="142373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p:txBody>
          <a:bodyPr/>
          <a:lstStyle/>
          <a:p>
            <a:pPr marL="76200" indent="0">
              <a:buNone/>
            </a:pPr>
            <a:r>
              <a:rPr lang="en-US" b="1" dirty="0"/>
              <a:t>Static partitioning </a:t>
            </a:r>
            <a:r>
              <a:rPr lang="en-US" dirty="0"/>
              <a:t>- is used when the values for partition columns are known when loading data</a:t>
            </a:r>
          </a:p>
          <a:p>
            <a:r>
              <a:rPr lang="en-US" dirty="0"/>
              <a:t>Benefits</a:t>
            </a:r>
          </a:p>
          <a:p>
            <a:pPr lvl="1">
              <a:buFont typeface="Wingdings" pitchFamily="2" charset="2"/>
              <a:buChar char="Ø"/>
            </a:pPr>
            <a:r>
              <a:rPr lang="en-US" dirty="0"/>
              <a:t>Works with data that is already known </a:t>
            </a:r>
          </a:p>
          <a:p>
            <a:pPr lvl="1">
              <a:buFont typeface="Wingdings" pitchFamily="2" charset="2"/>
              <a:buChar char="Ø"/>
            </a:pPr>
            <a:r>
              <a:rPr lang="en-US" dirty="0"/>
              <a:t>Achieves acceptable performance and enables better scaling</a:t>
            </a:r>
          </a:p>
          <a:p>
            <a:pPr marL="546100" lvl="1" indent="0">
              <a:buNone/>
            </a:pPr>
            <a:endParaRPr lang="en-US" dirty="0"/>
          </a:p>
          <a:p>
            <a:r>
              <a:rPr lang="en-US" dirty="0"/>
              <a:t>Limitations</a:t>
            </a:r>
          </a:p>
          <a:p>
            <a:pPr lvl="1">
              <a:buFont typeface="Wingdings" pitchFamily="2" charset="2"/>
              <a:buChar char="Ø"/>
            </a:pPr>
            <a:r>
              <a:rPr lang="en-US" dirty="0"/>
              <a:t>High maintenance cost to make changes</a:t>
            </a:r>
          </a:p>
          <a:p>
            <a:pPr lvl="1">
              <a:buFont typeface="Wingdings" pitchFamily="2" charset="2"/>
              <a:buChar char="Ø"/>
            </a:pPr>
            <a:r>
              <a:rPr lang="en-US" dirty="0"/>
              <a:t>Data skew if partitions are not set up well</a:t>
            </a:r>
          </a:p>
          <a:p>
            <a:pPr lvl="1">
              <a:buFont typeface="Wingdings" pitchFamily="2" charset="2"/>
              <a:buChar char="Ø"/>
            </a:pPr>
            <a:r>
              <a:rPr lang="en-US" dirty="0"/>
              <a:t>Disproportionately-sized partitions happen</a:t>
            </a:r>
          </a:p>
        </p:txBody>
      </p:sp>
      <p:pic>
        <p:nvPicPr>
          <p:cNvPr id="5" name="Picture 4">
            <a:extLst>
              <a:ext uri="{FF2B5EF4-FFF2-40B4-BE49-F238E27FC236}">
                <a16:creationId xmlns:a16="http://schemas.microsoft.com/office/drawing/2014/main" id="{58FF3FE5-7D7D-6040-B6B0-1840D0F22070}"/>
              </a:ext>
            </a:extLst>
          </p:cNvPr>
          <p:cNvPicPr>
            <a:picLocks noChangeAspect="1"/>
          </p:cNvPicPr>
          <p:nvPr/>
        </p:nvPicPr>
        <p:blipFill>
          <a:blip r:embed="rId2"/>
          <a:stretch>
            <a:fillRect/>
          </a:stretch>
        </p:blipFill>
        <p:spPr>
          <a:xfrm rot="10577547">
            <a:off x="4386216" y="3594879"/>
            <a:ext cx="1059041" cy="821883"/>
          </a:xfrm>
          <a:prstGeom prst="rect">
            <a:avLst/>
          </a:prstGeom>
        </p:spPr>
      </p:pic>
      <p:pic>
        <p:nvPicPr>
          <p:cNvPr id="6" name="Picture 5">
            <a:extLst>
              <a:ext uri="{FF2B5EF4-FFF2-40B4-BE49-F238E27FC236}">
                <a16:creationId xmlns:a16="http://schemas.microsoft.com/office/drawing/2014/main" id="{62AB9A97-A10E-3046-A74F-1AADD72DF860}"/>
              </a:ext>
            </a:extLst>
          </p:cNvPr>
          <p:cNvPicPr>
            <a:picLocks noChangeAspect="1"/>
          </p:cNvPicPr>
          <p:nvPr/>
        </p:nvPicPr>
        <p:blipFill>
          <a:blip r:embed="rId3"/>
          <a:stretch>
            <a:fillRect/>
          </a:stretch>
        </p:blipFill>
        <p:spPr>
          <a:xfrm>
            <a:off x="6964577" y="5256971"/>
            <a:ext cx="2445337" cy="1214979"/>
          </a:xfrm>
          <a:prstGeom prst="rect">
            <a:avLst/>
          </a:prstGeom>
        </p:spPr>
      </p:pic>
    </p:spTree>
    <p:extLst>
      <p:ext uri="{BB962C8B-B14F-4D97-AF65-F5344CB8AC3E}">
        <p14:creationId xmlns:p14="http://schemas.microsoft.com/office/powerpoint/2010/main" val="392654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157-B40C-AF46-B7A9-AA876817553D}"/>
              </a:ext>
            </a:extLst>
          </p:cNvPr>
          <p:cNvSpPr>
            <a:spLocks noGrp="1"/>
          </p:cNvSpPr>
          <p:nvPr>
            <p:ph type="title"/>
          </p:nvPr>
        </p:nvSpPr>
        <p:spPr/>
        <p:txBody>
          <a:bodyPr/>
          <a:lstStyle/>
          <a:p>
            <a:r>
              <a:rPr lang="en-US" dirty="0"/>
              <a:t>Understanding Micro-partitions vs Static partitions</a:t>
            </a:r>
          </a:p>
        </p:txBody>
      </p:sp>
      <p:sp>
        <p:nvSpPr>
          <p:cNvPr id="4" name="Slide Number Placeholder 3">
            <a:extLst>
              <a:ext uri="{FF2B5EF4-FFF2-40B4-BE49-F238E27FC236}">
                <a16:creationId xmlns:a16="http://schemas.microsoft.com/office/drawing/2014/main" id="{C4DFA311-D360-EF4C-A2A3-FF0BCA0792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9" name="Text Placeholder 8">
            <a:extLst>
              <a:ext uri="{FF2B5EF4-FFF2-40B4-BE49-F238E27FC236}">
                <a16:creationId xmlns:a16="http://schemas.microsoft.com/office/drawing/2014/main" id="{DCCA0D9A-4A01-4C7A-9188-E2C3FC3F0709}"/>
              </a:ext>
            </a:extLst>
          </p:cNvPr>
          <p:cNvSpPr>
            <a:spLocks noGrp="1"/>
          </p:cNvSpPr>
          <p:nvPr>
            <p:ph type="body" idx="1"/>
          </p:nvPr>
        </p:nvSpPr>
        <p:spPr>
          <a:xfrm>
            <a:off x="828000" y="1512000"/>
            <a:ext cx="11017636" cy="3253964"/>
          </a:xfrm>
        </p:spPr>
        <p:txBody>
          <a:bodyPr/>
          <a:lstStyle/>
          <a:p>
            <a:pPr marL="76200" indent="0">
              <a:buNone/>
            </a:pPr>
            <a:r>
              <a:rPr lang="en-US" b="1" dirty="0"/>
              <a:t>Micro partitioning </a:t>
            </a:r>
            <a:r>
              <a:rPr lang="en-US" dirty="0"/>
              <a:t>– same value as static partitioning but removes the limitations</a:t>
            </a:r>
          </a:p>
          <a:p>
            <a:pPr lvl="1">
              <a:buFont typeface="Wingdings" pitchFamily="2" charset="2"/>
              <a:buChar char="Ø"/>
            </a:pPr>
            <a:r>
              <a:rPr lang="en-US" dirty="0"/>
              <a:t>All data is Snowflake</a:t>
            </a:r>
            <a:r>
              <a:rPr lang="en-US" sz="2400" b="1" dirty="0"/>
              <a:t> </a:t>
            </a:r>
            <a:r>
              <a:rPr lang="en-US" sz="2400" b="1" dirty="0">
                <a:solidFill>
                  <a:schemeClr val="accent6">
                    <a:lumMod val="75000"/>
                  </a:schemeClr>
                </a:solidFill>
              </a:rPr>
              <a:t>automatically</a:t>
            </a:r>
            <a:r>
              <a:rPr lang="en-US" sz="2400" b="1" dirty="0"/>
              <a:t> </a:t>
            </a:r>
            <a:r>
              <a:rPr lang="en-US" dirty="0"/>
              <a:t>divided into micro-partitions</a:t>
            </a:r>
          </a:p>
          <a:p>
            <a:pPr lvl="1">
              <a:buFont typeface="Wingdings" pitchFamily="2" charset="2"/>
              <a:buChar char="Ø"/>
            </a:pPr>
            <a:r>
              <a:rPr lang="en-US" dirty="0"/>
              <a:t>Each micro-partition contains 50 MB – 500 MB of uncompressed data</a:t>
            </a:r>
          </a:p>
          <a:p>
            <a:pPr marL="1028700" lvl="2" indent="0">
              <a:buNone/>
            </a:pPr>
            <a:r>
              <a:rPr lang="en-US" dirty="0"/>
              <a:t>(size is actually smaller since data is always stored compressed)</a:t>
            </a:r>
          </a:p>
          <a:p>
            <a:pPr lvl="1">
              <a:buFont typeface="Wingdings" pitchFamily="2" charset="2"/>
              <a:buChar char="Ø"/>
            </a:pPr>
            <a:r>
              <a:rPr lang="en-US" dirty="0"/>
              <a:t>Groups of rows are mapped to individual micro-partitions and organized in columnar fashion</a:t>
            </a:r>
          </a:p>
          <a:p>
            <a:pPr lvl="1">
              <a:buFont typeface="Wingdings" pitchFamily="2" charset="2"/>
              <a:buChar char="Ø"/>
            </a:pPr>
            <a:r>
              <a:rPr lang="en-US" dirty="0"/>
              <a:t>Allows for extreme granular pruning of large tables (millions of micro-partitions) </a:t>
            </a:r>
          </a:p>
          <a:p>
            <a:pPr lvl="1">
              <a:buFont typeface="Wingdings" pitchFamily="2" charset="2"/>
              <a:buChar char="Ø"/>
            </a:pPr>
            <a:endParaRPr lang="en-US" dirty="0"/>
          </a:p>
          <a:p>
            <a:pPr lvl="1">
              <a:buFont typeface="Wingdings" pitchFamily="2" charset="2"/>
              <a:buChar char="Ø"/>
            </a:pPr>
            <a:endParaRPr lang="en-US" dirty="0"/>
          </a:p>
        </p:txBody>
      </p:sp>
      <p:sp>
        <p:nvSpPr>
          <p:cNvPr id="3" name="TextBox 2">
            <a:extLst>
              <a:ext uri="{FF2B5EF4-FFF2-40B4-BE49-F238E27FC236}">
                <a16:creationId xmlns:a16="http://schemas.microsoft.com/office/drawing/2014/main" id="{F169051F-B335-EC40-8CCD-F61E71072577}"/>
              </a:ext>
            </a:extLst>
          </p:cNvPr>
          <p:cNvSpPr txBox="1"/>
          <p:nvPr/>
        </p:nvSpPr>
        <p:spPr>
          <a:xfrm>
            <a:off x="952497" y="4396632"/>
            <a:ext cx="3546764" cy="738664"/>
          </a:xfrm>
          <a:prstGeom prst="rect">
            <a:avLst/>
          </a:prstGeom>
          <a:noFill/>
        </p:spPr>
        <p:txBody>
          <a:bodyPr wrap="square" rtlCol="0">
            <a:spAutoFit/>
          </a:bodyPr>
          <a:lstStyle/>
          <a:p>
            <a:r>
              <a:rPr lang="en-US" sz="2400" dirty="0"/>
              <a:t>Benefits</a:t>
            </a:r>
          </a:p>
          <a:p>
            <a:pPr lvl="1"/>
            <a:r>
              <a:rPr lang="en-US" dirty="0"/>
              <a:t> </a:t>
            </a:r>
          </a:p>
        </p:txBody>
      </p:sp>
      <p:sp>
        <p:nvSpPr>
          <p:cNvPr id="5" name="Rounded Rectangle 4">
            <a:extLst>
              <a:ext uri="{FF2B5EF4-FFF2-40B4-BE49-F238E27FC236}">
                <a16:creationId xmlns:a16="http://schemas.microsoft.com/office/drawing/2014/main" id="{D6E7F6CE-986E-6641-8EA3-C7F458151217}"/>
              </a:ext>
            </a:extLst>
          </p:cNvPr>
          <p:cNvSpPr/>
          <p:nvPr/>
        </p:nvSpPr>
        <p:spPr>
          <a:xfrm>
            <a:off x="1843523" y="4998150"/>
            <a:ext cx="1648700" cy="720805"/>
          </a:xfrm>
          <a:prstGeom prst="roundRect">
            <a:avLst/>
          </a:prstGeom>
          <a:solidFill>
            <a:srgbClr val="548235">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a:t>
            </a:r>
          </a:p>
        </p:txBody>
      </p:sp>
      <p:sp>
        <p:nvSpPr>
          <p:cNvPr id="7" name="Rounded Rectangle 6">
            <a:extLst>
              <a:ext uri="{FF2B5EF4-FFF2-40B4-BE49-F238E27FC236}">
                <a16:creationId xmlns:a16="http://schemas.microsoft.com/office/drawing/2014/main" id="{861396DA-A9C3-4040-9D38-7EA9D932FDF9}"/>
              </a:ext>
            </a:extLst>
          </p:cNvPr>
          <p:cNvSpPr/>
          <p:nvPr/>
        </p:nvSpPr>
        <p:spPr>
          <a:xfrm>
            <a:off x="3226391" y="5387838"/>
            <a:ext cx="1842653" cy="929835"/>
          </a:xfrm>
          <a:prstGeom prst="roundRect">
            <a:avLst/>
          </a:prstGeom>
          <a:solidFill>
            <a:srgbClr val="92D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Micro-partitions</a:t>
            </a:r>
          </a:p>
          <a:p>
            <a:pPr algn="ctr"/>
            <a:r>
              <a:rPr lang="en-US" dirty="0"/>
              <a:t>Size is tiny</a:t>
            </a:r>
          </a:p>
        </p:txBody>
      </p:sp>
      <p:sp>
        <p:nvSpPr>
          <p:cNvPr id="8" name="Rounded Rectangle 7">
            <a:extLst>
              <a:ext uri="{FF2B5EF4-FFF2-40B4-BE49-F238E27FC236}">
                <a16:creationId xmlns:a16="http://schemas.microsoft.com/office/drawing/2014/main" id="{5D6D7AF7-9CE2-DF46-B276-E5209EB96F29}"/>
              </a:ext>
            </a:extLst>
          </p:cNvPr>
          <p:cNvSpPr/>
          <p:nvPr/>
        </p:nvSpPr>
        <p:spPr>
          <a:xfrm>
            <a:off x="4596255" y="4736862"/>
            <a:ext cx="1790700" cy="929835"/>
          </a:xfrm>
          <a:prstGeom prst="roundRect">
            <a:avLst/>
          </a:prstGeom>
          <a:solidFill>
            <a:srgbClr val="48A67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Columnar Storage</a:t>
            </a:r>
          </a:p>
        </p:txBody>
      </p:sp>
      <p:sp>
        <p:nvSpPr>
          <p:cNvPr id="10" name="Rounded Rectangle 9">
            <a:extLst>
              <a:ext uri="{FF2B5EF4-FFF2-40B4-BE49-F238E27FC236}">
                <a16:creationId xmlns:a16="http://schemas.microsoft.com/office/drawing/2014/main" id="{9DE802DB-80F5-0840-ACC3-CF196F7B8FC4}"/>
              </a:ext>
            </a:extLst>
          </p:cNvPr>
          <p:cNvSpPr/>
          <p:nvPr/>
        </p:nvSpPr>
        <p:spPr>
          <a:xfrm>
            <a:off x="5977134" y="5413390"/>
            <a:ext cx="1842653" cy="738664"/>
          </a:xfrm>
          <a:prstGeom prst="roundRect">
            <a:avLst/>
          </a:prstGeom>
          <a:solidFill>
            <a:srgbClr val="00B0F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Overlapping  Storage</a:t>
            </a:r>
          </a:p>
        </p:txBody>
      </p:sp>
      <p:sp>
        <p:nvSpPr>
          <p:cNvPr id="11" name="Rounded Rectangle 10">
            <a:extLst>
              <a:ext uri="{FF2B5EF4-FFF2-40B4-BE49-F238E27FC236}">
                <a16:creationId xmlns:a16="http://schemas.microsoft.com/office/drawing/2014/main" id="{7E7570DE-AE52-6F4A-9066-D6FBDE0E5F62}"/>
              </a:ext>
            </a:extLst>
          </p:cNvPr>
          <p:cNvSpPr/>
          <p:nvPr/>
        </p:nvSpPr>
        <p:spPr>
          <a:xfrm>
            <a:off x="7544884" y="4879738"/>
            <a:ext cx="1790701" cy="738663"/>
          </a:xfrm>
          <a:prstGeom prst="roundRect">
            <a:avLst/>
          </a:prstGeom>
          <a:solidFill>
            <a:srgbClr val="0070C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 Scanning</a:t>
            </a:r>
          </a:p>
        </p:txBody>
      </p:sp>
      <p:sp>
        <p:nvSpPr>
          <p:cNvPr id="12" name="Rounded Rectangle 11">
            <a:extLst>
              <a:ext uri="{FF2B5EF4-FFF2-40B4-BE49-F238E27FC236}">
                <a16:creationId xmlns:a16="http://schemas.microsoft.com/office/drawing/2014/main" id="{CBD6EC6B-5792-6249-86A9-A466FEE154F0}"/>
              </a:ext>
            </a:extLst>
          </p:cNvPr>
          <p:cNvSpPr/>
          <p:nvPr/>
        </p:nvSpPr>
        <p:spPr>
          <a:xfrm>
            <a:off x="9125997" y="5408204"/>
            <a:ext cx="1128283" cy="717461"/>
          </a:xfrm>
          <a:prstGeom prst="roundRect">
            <a:avLst/>
          </a:prstGeom>
          <a:solidFill>
            <a:srgbClr val="00206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DML</a:t>
            </a:r>
          </a:p>
        </p:txBody>
      </p:sp>
    </p:spTree>
    <p:extLst>
      <p:ext uri="{BB962C8B-B14F-4D97-AF65-F5344CB8AC3E}">
        <p14:creationId xmlns:p14="http://schemas.microsoft.com/office/powerpoint/2010/main" val="2945034092"/>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3018</TotalTime>
  <Words>4108</Words>
  <Application>Microsoft Macintosh PowerPoint</Application>
  <PresentationFormat>Widescreen</PresentationFormat>
  <Paragraphs>479</Paragraphs>
  <Slides>34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Helvetica Neue</vt:lpstr>
      <vt:lpstr>Helvetica Neue Light</vt:lpstr>
      <vt:lpstr>Wingdings</vt:lpstr>
      <vt:lpstr>DI Template</vt:lpstr>
      <vt:lpstr>PowerPoint Presentation</vt:lpstr>
      <vt:lpstr>Snowflake Data Warehouse</vt:lpstr>
      <vt:lpstr>Efficient data storage in Snowflake Database Storage Layer</vt:lpstr>
      <vt:lpstr>Efficient data storage in Snowflake Query Processing Layer</vt:lpstr>
      <vt:lpstr>Efficient data storage in Snowflake Cloud Services Layer</vt:lpstr>
      <vt:lpstr>Query Profile</vt:lpstr>
      <vt:lpstr>Query Profile</vt:lpstr>
      <vt:lpstr>Understanding Micro-partitions vs Static partitions</vt:lpstr>
      <vt:lpstr>Understanding Micro-partitions vs Static partitions</vt:lpstr>
      <vt:lpstr>Query Pruning</vt:lpstr>
      <vt:lpstr>Data Clustering of Micro-Partitions</vt:lpstr>
      <vt:lpstr>Data Clustering of Micro-Partitions</vt:lpstr>
      <vt:lpstr>Data Clustering of Micro-Partitions</vt:lpstr>
      <vt:lpstr>Clustering Keys</vt:lpstr>
      <vt:lpstr>Benefits of Clustering Keys</vt:lpstr>
      <vt:lpstr>Clustering Strategies</vt:lpstr>
      <vt:lpstr>Break &amp; Lab 4a </vt:lpstr>
      <vt:lpstr>Working with Temp tables and Transient tables</vt:lpstr>
      <vt:lpstr>Working with Temp tables and Transient tables</vt:lpstr>
      <vt:lpstr>Non-Materialized Views vs Materialized Views </vt:lpstr>
      <vt:lpstr>Advantages of Views</vt:lpstr>
      <vt:lpstr>Table Design Considerations</vt:lpstr>
      <vt:lpstr>Efficient Querying in Snowflake</vt:lpstr>
      <vt:lpstr>Subqueries</vt:lpstr>
      <vt:lpstr>Subqueries</vt:lpstr>
      <vt:lpstr>Common Table Expressions (CTE)s</vt:lpstr>
      <vt:lpstr>Advanced querying</vt:lpstr>
      <vt:lpstr>Windowed functions</vt:lpstr>
      <vt:lpstr>Querying staged files</vt:lpstr>
      <vt:lpstr>Hierarchical data</vt:lpstr>
      <vt:lpstr>Persisted Query Results</vt:lpstr>
      <vt:lpstr>Query Profile to analyze queries</vt:lpstr>
      <vt:lpstr>Sequences</vt:lpstr>
      <vt:lpstr>Estimating with HyperLogLog (HLL)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Nakayama, Kerry</cp:lastModifiedBy>
  <cp:revision>97</cp:revision>
  <dcterms:created xsi:type="dcterms:W3CDTF">2020-05-21T23:33:39Z</dcterms:created>
  <dcterms:modified xsi:type="dcterms:W3CDTF">2020-05-27T03:17:14Z</dcterms:modified>
</cp:coreProperties>
</file>